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18" r:id="rId3"/>
    <p:sldId id="289" r:id="rId4"/>
    <p:sldId id="290" r:id="rId5"/>
    <p:sldId id="292" r:id="rId6"/>
    <p:sldId id="297" r:id="rId7"/>
    <p:sldId id="298" r:id="rId8"/>
    <p:sldId id="299" r:id="rId9"/>
    <p:sldId id="295" r:id="rId10"/>
    <p:sldId id="315" r:id="rId11"/>
    <p:sldId id="316" r:id="rId12"/>
    <p:sldId id="294" r:id="rId13"/>
    <p:sldId id="317" r:id="rId14"/>
    <p:sldId id="293" r:id="rId15"/>
    <p:sldId id="291" r:id="rId16"/>
    <p:sldId id="300" r:id="rId17"/>
    <p:sldId id="302" r:id="rId18"/>
    <p:sldId id="304" r:id="rId19"/>
    <p:sldId id="305" r:id="rId20"/>
    <p:sldId id="306" r:id="rId21"/>
    <p:sldId id="307" r:id="rId22"/>
    <p:sldId id="308" r:id="rId23"/>
    <p:sldId id="309" r:id="rId24"/>
    <p:sldId id="303" r:id="rId25"/>
    <p:sldId id="301" r:id="rId26"/>
    <p:sldId id="319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792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E999A-3DB5-4917-AA70-226DB574D5EE}" type="datetimeFigureOut">
              <a:rPr lang="en-US"/>
              <a:pPr>
                <a:defRPr/>
              </a:pPr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03205-DA0B-40B3-B5B7-866E5D29BC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6B68B-EA30-407F-8663-AF3447D6B75D}" type="datetimeFigureOut">
              <a:rPr lang="en-US"/>
              <a:pPr>
                <a:defRPr/>
              </a:pPr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0CB7E-D0DC-4A76-ACE6-F62CDB6C1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B4FF4-6AA1-4EC3-B86A-679E28E056E4}" type="datetimeFigureOut">
              <a:rPr lang="en-US"/>
              <a:pPr>
                <a:defRPr/>
              </a:pPr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F929D-8C73-47CD-ACC2-59D3B65BA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F5493-4DD9-4DA2-B0E3-1C561D185A83}" type="datetimeFigureOut">
              <a:rPr lang="en-US"/>
              <a:pPr>
                <a:defRPr/>
              </a:pPr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295C8-4D77-4B36-A1DE-1D0D79B99C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48587-60D7-47F0-B623-31BEFEB47A8F}" type="datetimeFigureOut">
              <a:rPr lang="en-US"/>
              <a:pPr>
                <a:defRPr/>
              </a:pPr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CA89B-5747-46E6-8285-0CC66085F0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6E1C4-8F65-4CB3-90B2-34519CA9E2E8}" type="datetimeFigureOut">
              <a:rPr lang="en-US"/>
              <a:pPr>
                <a:defRPr/>
              </a:pPr>
              <a:t>2/27/2015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28179-155F-4450-9730-2A5ACD4F9F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85089-EA0C-4E94-9E62-3199BB0F6C6F}" type="datetimeFigureOut">
              <a:rPr lang="en-US"/>
              <a:pPr>
                <a:defRPr/>
              </a:pPr>
              <a:t>2/27/2015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0623F-C824-48F5-9A8A-34F404AFF8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06660-A31F-4CB2-B2DE-B313CE7A7E8D}" type="datetimeFigureOut">
              <a:rPr lang="en-US"/>
              <a:pPr>
                <a:defRPr/>
              </a:pPr>
              <a:t>2/27/2015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D49D2-2814-4F83-81F3-05C8179225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5376B-FD2F-4B4B-9EC7-E321888AE29C}" type="datetimeFigureOut">
              <a:rPr lang="en-US"/>
              <a:pPr>
                <a:defRPr/>
              </a:pPr>
              <a:t>2/27/2015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E5845-7856-4F1D-A65C-F5421E53D2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01B07-875C-4D6F-899B-3DCC286AC861}" type="datetimeFigureOut">
              <a:rPr lang="en-US"/>
              <a:pPr>
                <a:defRPr/>
              </a:pPr>
              <a:t>2/27/2015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C88DF-5CC8-4264-A1ED-6C7AC7D2BA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8388B-131D-434C-B90E-5FB3B9A50BC0}" type="datetimeFigureOut">
              <a:rPr lang="en-US"/>
              <a:pPr>
                <a:defRPr/>
              </a:pPr>
              <a:t>2/27/2015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2DBB1-24C1-4B5C-9A1F-9A3A20A44C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05776A6-45EB-4D6C-930F-B7C210717B24}" type="datetimeFigureOut">
              <a:rPr lang="en-US"/>
              <a:pPr>
                <a:defRPr/>
              </a:pPr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020BBC0-78B9-4F56-B41F-8D7668E70D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331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3315" name="Picture 2" descr="labaz: &amp;mcy;&amp;ucy;&amp;zcy;&amp;ycy;&amp;kcy;&amp;acy; &amp;fcy;&amp;ocy;&amp;ncy; &amp;dcy;&amp;lcy;&amp;yacy; &amp;pcy;&amp;rcy;&amp;iecy;&amp;zcy;&amp;iecy;&amp;ncy;&amp;tcy;&amp;acy;&amp;tscy;&amp;icy;&amp;j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2" descr="labaz: &amp;mcy;&amp;ucy;&amp;zcy;&amp;ycy;&amp;kcy;&amp;acy; &amp;fcy;&amp;ocy;&amp;ncy; &amp;dcy;&amp;lcy;&amp;yacy; &amp;pcy;&amp;rcy;&amp;iecy;&amp;zcy;&amp;iecy;&amp;ncy;&amp;tcy;&amp;acy;&amp;tscy;&amp;icy;&amp;j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2" descr="labaz: &amp;mcy;&amp;ucy;&amp;zcy;&amp;ycy;&amp;kcy;&amp;acy; &amp;fcy;&amp;ocy;&amp;ncy; &amp;dcy;&amp;lcy;&amp;yacy; &amp;pcy;&amp;rcy;&amp;iecy;&amp;zcy;&amp;iecy;&amp;ncy;&amp;tcy;&amp;acy;&amp;tscy;&amp;icy;&amp;j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Прямоугольник 7"/>
          <p:cNvSpPr>
            <a:spLocks noChangeArrowheads="1"/>
          </p:cNvSpPr>
          <p:nvPr/>
        </p:nvSpPr>
        <p:spPr bwMode="auto">
          <a:xfrm>
            <a:off x="0" y="0"/>
            <a:ext cx="9296400" cy="600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571500" algn="ctr" eaLnBrk="0" hangingPunct="0"/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Уважаемые читатели!</a:t>
            </a:r>
          </a:p>
          <a:p>
            <a:pPr indent="571500" algn="ctr" eaLnBrk="0" hangingPunct="0"/>
            <a:r>
              <a:rPr lang="ru-RU">
                <a:latin typeface="Times New Roman" pitchFamily="18" charset="0"/>
                <a:cs typeface="Times New Roman" pitchFamily="18" charset="0"/>
              </a:rPr>
              <a:t>Библиотека ХТИ - филиала СФУ </a:t>
            </a:r>
            <a:r>
              <a:rPr lang="ru-RU" i="1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i="1">
                <a:latin typeface="Times New Roman" pitchFamily="18" charset="0"/>
                <a:cs typeface="Times New Roman" pitchFamily="18" charset="0"/>
              </a:rPr>
            </a:br>
            <a:r>
              <a:rPr lang="ru-RU">
                <a:latin typeface="Times New Roman" pitchFamily="18" charset="0"/>
                <a:cs typeface="Times New Roman" pitchFamily="18" charset="0"/>
              </a:rPr>
              <a:t>вашему вниманию представляет обзор</a:t>
            </a:r>
            <a:endParaRPr lang="ru-RU" i="1">
              <a:latin typeface="Times New Roman" pitchFamily="18" charset="0"/>
              <a:cs typeface="Times New Roman" pitchFamily="18" charset="0"/>
            </a:endParaRPr>
          </a:p>
          <a:p>
            <a:pPr indent="571500" algn="ctr" eaLnBrk="0" hangingPunct="0"/>
            <a:r>
              <a:rPr lang="ru-RU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«Архитектура: форма, пространство, композиция» </a:t>
            </a:r>
          </a:p>
          <a:p>
            <a:pPr indent="571500" algn="ctr" eaLnBrk="0" hangingPunct="0"/>
            <a:r>
              <a:rPr lang="ru-RU" sz="2000">
                <a:latin typeface="Times New Roman" pitchFamily="18" charset="0"/>
                <a:cs typeface="Times New Roman" pitchFamily="18" charset="0"/>
              </a:rPr>
              <a:t>Целью данного обзора является ознакомление с новинками литературы по истории архитектуры, архитектурным формам, строительному проектированию гражданских и промышленных зданий, малоэтажных зданий, жилой и производственной среды города.</a:t>
            </a:r>
          </a:p>
          <a:p>
            <a:pPr indent="571500" algn="ctr" eaLnBrk="0" hangingPunct="0"/>
            <a:r>
              <a:rPr lang="ru-RU" sz="2000">
                <a:latin typeface="Times New Roman" pitchFamily="18" charset="0"/>
                <a:cs typeface="Times New Roman" pitchFamily="18" charset="0"/>
              </a:rPr>
              <a:t> Представленный материал  содержит 24 библиографических описаний документа.</a:t>
            </a:r>
          </a:p>
          <a:p>
            <a:pPr indent="571500" algn="ctr" eaLnBrk="0" hangingPunct="0"/>
            <a:r>
              <a:rPr lang="ru-RU" sz="2000">
                <a:latin typeface="Times New Roman" pitchFamily="18" charset="0"/>
                <a:cs typeface="Times New Roman" pitchFamily="18" charset="0"/>
              </a:rPr>
              <a:t>Хронологический охват обзора с 2010 г. по 2014 г.</a:t>
            </a:r>
          </a:p>
          <a:p>
            <a:pPr indent="571500" algn="ctr" eaLnBrk="0" hangingPunct="0"/>
            <a:r>
              <a:rPr lang="ru-RU" sz="2000">
                <a:latin typeface="Times New Roman" pitchFamily="18" charset="0"/>
                <a:cs typeface="Times New Roman" pitchFamily="18" charset="0"/>
              </a:rPr>
              <a:t>Библиографическое описание составлено в соответствии с Межгосударственным стандартом ГОСТ 7.1-2003.  «Библиографическая запись. Библиографическое описание. Общие требования и правила составления».</a:t>
            </a:r>
          </a:p>
          <a:p>
            <a:pPr indent="571500" algn="ctr" eaLnBrk="0" hangingPunct="0"/>
            <a:r>
              <a:rPr lang="ru-RU" sz="2000">
                <a:latin typeface="Times New Roman" pitchFamily="18" charset="0"/>
                <a:cs typeface="Times New Roman" pitchFamily="18" charset="0"/>
              </a:rPr>
              <a:t>Обзор аннотирован, материал располагается в алфавите авторов и заглавий и адресован преподавателям, аспирантам, студентам в помощь учебной, научной деятельности.</a:t>
            </a:r>
            <a:endParaRPr lang="ru-RU" sz="20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 descr="labaz: &amp;mcy;&amp;ucy;&amp;zcy;&amp;ycy;&amp;kcy;&amp;acy; &amp;fcy;&amp;ocy;&amp;ncy; &amp;dcy;&amp;lcy;&amp;yacy; &amp;pcy;&amp;rcy;&amp;iecy;&amp;zcy;&amp;iecy;&amp;ncy;&amp;tcy;&amp;acy;&amp;tscy;&amp;icy;&amp;j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0" name="Picture 2" descr="&amp;Icy;&amp;ncy;&amp;fcy;&amp;ocy;&amp;rcy;&amp;mcy;&amp;acy;&amp;tscy;&amp;icy;&amp;ocy;&amp;ncy;&amp;ncy;&amp;ycy;&amp;iecy; &amp;tcy;&amp;iecy;&amp;khcy;&amp;ncy;&amp;ocy;&amp;lcy;&amp;ocy;&amp;gcy;&amp;icy;&amp;icy; &amp;vcy; &amp;lcy;&amp;acy;&amp;ncy;&amp;dcy;&amp;shcy;&amp;acy;&amp;fcy;&amp;tcy;&amp;ncy;&amp;ocy;&amp;jcy; &amp;acy;&amp;rcy;&amp;khcy;&amp;icy;&amp;tcy;&amp;iecy;&amp;kcy;&amp;tcy;&amp;ucy;&amp;rcy;&amp;iecy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04800"/>
            <a:ext cx="3352800" cy="495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886200" y="0"/>
            <a:ext cx="52578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 b="1">
                <a:latin typeface="Times New Roman" pitchFamily="18" charset="0"/>
                <a:cs typeface="Times New Roman" pitchFamily="18" charset="0"/>
              </a:rPr>
              <a:t>85.118</a:t>
            </a:r>
            <a:endParaRPr lang="ru-RU" sz="1000"/>
          </a:p>
          <a:p>
            <a:pPr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Л 52</a:t>
            </a:r>
            <a:endParaRPr lang="ru-RU" sz="1000"/>
          </a:p>
          <a:p>
            <a:pPr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Летин, А. С.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000"/>
          </a:p>
          <a:p>
            <a:pPr eaLnBrk="0" hangingPunct="0"/>
            <a:r>
              <a:rPr lang="ru-RU" sz="2000">
                <a:latin typeface="Times New Roman" pitchFamily="18" charset="0"/>
                <a:cs typeface="Times New Roman" pitchFamily="18" charset="0"/>
              </a:rPr>
              <a:t>Информационные технологии в ландшафтной архитектуре : учебник / А. С. Летин, О. С. Летина. - М. : Академия, 2014. - 320 с. - (Бакалавриат)</a:t>
            </a:r>
            <a:endParaRPr lang="ru-RU" sz="1000"/>
          </a:p>
          <a:p>
            <a:pPr eaLnBrk="0" hangingPunct="0"/>
            <a:r>
              <a:rPr lang="ru-RU" sz="2000">
                <a:latin typeface="Times New Roman" pitchFamily="18" charset="0"/>
                <a:cs typeface="Times New Roman" pitchFamily="18" charset="0"/>
              </a:rPr>
              <a:t> Экземпляры: всего:3 - Чз №2(1), аб.(2)</a:t>
            </a:r>
            <a:endParaRPr lang="ru-RU" sz="1000"/>
          </a:p>
          <a:p>
            <a:pPr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Аннотация: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Изложено применение компьютерных графических программ применительно к ландшафтному проектированию.</a:t>
            </a:r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 descr="labaz: &amp;mcy;&amp;ucy;&amp;zcy;&amp;ycy;&amp;kcy;&amp;acy; &amp;fcy;&amp;ocy;&amp;ncy; &amp;dcy;&amp;lcy;&amp;yacy; &amp;pcy;&amp;rcy;&amp;iecy;&amp;zcy;&amp;iecy;&amp;ncy;&amp;tcy;&amp;acy;&amp;tscy;&amp;icy;&amp;j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4" name="Picture 2" descr="&amp;Mcy;&amp;icy;&amp;khcy;&amp;acy;&amp;lcy;&amp;ocy;&amp;vcy;&amp;scy;&amp;kcy;&amp;icy;&amp;jcy; &amp;Icy;.&amp;Bcy;. &amp;Tcy;&amp;iecy;&amp;ocy;&amp;rcy;&amp;icy;&amp;yacy; &amp;kcy;&amp;lcy;&amp;acy;&amp;scy;&amp;scy;&amp;icy;&amp;chcy;&amp;iecy;&amp;scy;&amp;kcy;&amp;icy;&amp;khcy; &amp;acy;&amp;rcy;&amp;khcy;&amp;icy;&amp;tcy;&amp;iecy;&amp;kcy;&amp;tcy;&amp;ucy;&amp;rcy;&amp;ncy;&amp;ycy;&amp;khcy; &amp;fcy;&amp;ocy;&amp;rcy;&amp;mcy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52400"/>
            <a:ext cx="3603625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4419600" y="0"/>
            <a:ext cx="4724400" cy="406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 b="1">
                <a:latin typeface="Times New Roman" pitchFamily="18" charset="0"/>
                <a:cs typeface="Times New Roman" pitchFamily="18" charset="0"/>
              </a:rPr>
              <a:t>85.1</a:t>
            </a:r>
            <a:endParaRPr lang="ru-RU" sz="1000"/>
          </a:p>
          <a:p>
            <a:pPr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М 69</a:t>
            </a:r>
            <a:endParaRPr lang="ru-RU" sz="1000"/>
          </a:p>
          <a:p>
            <a:pPr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Михаловский, И. Б.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000"/>
          </a:p>
          <a:p>
            <a:pPr eaLnBrk="0" hangingPunct="0"/>
            <a:r>
              <a:rPr lang="ru-RU" sz="2000">
                <a:latin typeface="Times New Roman" pitchFamily="18" charset="0"/>
                <a:cs typeface="Times New Roman" pitchFamily="18" charset="0"/>
              </a:rPr>
              <a:t>Теория классических архитектурных форм : учебное пособие / И. Б. Михаловский. - Репринтное издание. - М. : Архитектура - С, 2014. - 288 с. : ил.</a:t>
            </a:r>
            <a:endParaRPr lang="ru-RU" sz="1000"/>
          </a:p>
          <a:p>
            <a:pPr eaLnBrk="0" hangingPunct="0"/>
            <a:r>
              <a:rPr lang="ru-RU" sz="2000">
                <a:latin typeface="Times New Roman" pitchFamily="18" charset="0"/>
                <a:cs typeface="Times New Roman" pitchFamily="18" charset="0"/>
              </a:rPr>
              <a:t> Экземпляры: всего:10 - Чз №2(2), аб.(8)</a:t>
            </a:r>
            <a:endParaRPr lang="ru-RU" sz="1000"/>
          </a:p>
          <a:p>
            <a:pPr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Аннотация: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Со времени издания этой книги в 1937 г. она стала классическим пособием по истории архитектурных форм.</a:t>
            </a:r>
            <a:endParaRPr lang="ru-RU" sz="1000"/>
          </a:p>
          <a:p>
            <a:pPr eaLnBrk="0" hangingPunct="0"/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2" descr="labaz: &amp;mcy;&amp;ucy;&amp;zcy;&amp;ycy;&amp;kcy;&amp;acy; &amp;fcy;&amp;ocy;&amp;ncy; &amp;dcy;&amp;lcy;&amp;yacy; &amp;pcy;&amp;rcy;&amp;iecy;&amp;zcy;&amp;iecy;&amp;ncy;&amp;tcy;&amp;acy;&amp;tscy;&amp;icy;&amp;j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8" name="Picture 2" descr="&amp;Mcy;&amp;ucy;&amp;ncy;&amp;chcy;&amp;acy;&amp;kcy; &amp;Lcy;&amp;yucy;&amp;dcy;&amp;mcy;&amp;icy;&amp;lcy;&amp;acy; - &amp;Kcy;&amp;ocy;&amp;ncy;&amp;scy;&amp;tcy;&amp;rcy;&amp;ucy;&amp;kcy;&amp;tscy;&amp;icy;&amp;icy; &amp;mcy;&amp;acy;&amp;lcy;&amp;ocy;&amp;ecy;&amp;tcy;&amp;acy;&amp;zhcy;&amp;ncy;&amp;ocy;&amp;gcy;&amp;ocy; &amp;zhcy;&amp;icy;&amp;lcy;&amp;ocy;&amp;gcy;&amp;ocy; &amp;dcy;&amp;ocy;&amp;mcy;&amp;acy; (&amp;kcy;&amp;ucy;&amp;rcy;&amp;scy;&amp;ocy;&amp;vcy;&amp;ocy;&amp;iecy; &amp;pcy;&amp;rcy;&amp;ocy;&amp;iecy;&amp;kcy;&amp;tcy;&amp;icy;&amp;rcy;&amp;ocy;&amp;vcy;&amp;acy;&amp;ncy;&amp;icy;&amp;iecy;). &amp;Kcy;&amp;ucy;&amp;pcy;&amp;icy;&amp;tcy;&amp;softcy; &amp;kcy;&amp;ncy;&amp;icy;&amp;gcy;&amp;ucy;. &amp;Icy;&amp;zcy;&amp;dcy;&amp;acy;&amp;tcy;&amp;iecy;&amp;lcy;&amp;softcy;&amp;scy;&amp;tcy;&amp;vcy;&amp;ocy;: &amp;Acy;&amp;rcy;&amp;khcy;&amp;icy;&amp;tcy;&amp;iecy;&amp;kcy;&amp;tcy;&amp;ucy;&amp;rcy;&amp;acy;-&amp;Scy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28600"/>
            <a:ext cx="3795713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4114800" y="228600"/>
            <a:ext cx="50292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 b="1">
                <a:latin typeface="Times New Roman" pitchFamily="18" charset="0"/>
                <a:cs typeface="Times New Roman" pitchFamily="18" charset="0"/>
              </a:rPr>
              <a:t>38.5</a:t>
            </a:r>
            <a:endParaRPr lang="ru-RU" sz="1000"/>
          </a:p>
          <a:p>
            <a:pPr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М 90</a:t>
            </a:r>
            <a:endParaRPr lang="ru-RU" sz="1000"/>
          </a:p>
          <a:p>
            <a:pPr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Мунчак, Л. А.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000"/>
          </a:p>
          <a:p>
            <a:pPr eaLnBrk="0" hangingPunct="0"/>
            <a:r>
              <a:rPr lang="ru-RU" sz="2000">
                <a:latin typeface="Times New Roman" pitchFamily="18" charset="0"/>
                <a:cs typeface="Times New Roman" pitchFamily="18" charset="0"/>
              </a:rPr>
              <a:t>Конструкции малоэтажного жилого дома (курсовое проектирование) : учебное пособие / Л. А. Мунчак. - М. : Архитектура - С, 2012. - 104 с. : ил.</a:t>
            </a:r>
            <a:endParaRPr lang="ru-RU" sz="1000"/>
          </a:p>
          <a:p>
            <a:pPr eaLnBrk="0" hangingPunct="0"/>
            <a:r>
              <a:rPr lang="ru-RU" sz="2000">
                <a:latin typeface="Times New Roman" pitchFamily="18" charset="0"/>
                <a:cs typeface="Times New Roman" pitchFamily="18" charset="0"/>
              </a:rPr>
              <a:t> Экземпляры: всего:25 - аб.(2), Чз №2(23)</a:t>
            </a:r>
            <a:endParaRPr lang="ru-RU" sz="1000"/>
          </a:p>
          <a:p>
            <a:pPr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Аннотация: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В работе рассмотрены вопросы проектирования кирпичных и мелкоблочных домов со скатными крышами.</a:t>
            </a:r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2" descr="labaz: &amp;mcy;&amp;ucy;&amp;zcy;&amp;ycy;&amp;kcy;&amp;acy; &amp;fcy;&amp;ocy;&amp;ncy; &amp;dcy;&amp;lcy;&amp;yacy; &amp;pcy;&amp;rcy;&amp;iecy;&amp;zcy;&amp;iecy;&amp;ncy;&amp;tcy;&amp;acy;&amp;tscy;&amp;icy;&amp;j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Rectangle 1"/>
          <p:cNvSpPr>
            <a:spLocks noChangeArrowheads="1"/>
          </p:cNvSpPr>
          <p:nvPr/>
        </p:nvSpPr>
        <p:spPr bwMode="auto">
          <a:xfrm>
            <a:off x="4343400" y="228600"/>
            <a:ext cx="48006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 b="1">
                <a:latin typeface="Times New Roman" pitchFamily="18" charset="0"/>
                <a:cs typeface="Times New Roman" pitchFamily="18" charset="0"/>
              </a:rPr>
              <a:t>38.2</a:t>
            </a:r>
            <a:endParaRPr lang="ru-RU" sz="1000"/>
          </a:p>
          <a:p>
            <a:pPr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Н 78</a:t>
            </a:r>
            <a:endParaRPr lang="ru-RU" sz="1000"/>
          </a:p>
          <a:p>
            <a:pPr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Нойферт, Петер.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000"/>
          </a:p>
          <a:p>
            <a:pPr eaLnBrk="0" hangingPunct="0"/>
            <a:r>
              <a:rPr lang="ru-RU" sz="2000">
                <a:latin typeface="Times New Roman" pitchFamily="18" charset="0"/>
                <a:cs typeface="Times New Roman" pitchFamily="18" charset="0"/>
              </a:rPr>
              <a:t>Проектирование и строительство. Дом, квартира, сад : справочное издание / П. Нойферт, Л. Нефф. - 3-е изд., перераб. и доп. - М. : Архитектура - С, 2014. - 264 с. : ил.</a:t>
            </a:r>
            <a:endParaRPr lang="ru-RU" sz="1000"/>
          </a:p>
          <a:p>
            <a:pPr eaLnBrk="0" hangingPunct="0"/>
            <a:r>
              <a:rPr lang="ru-RU" sz="2000">
                <a:latin typeface="Times New Roman" pitchFamily="18" charset="0"/>
                <a:cs typeface="Times New Roman" pitchFamily="18" charset="0"/>
              </a:rPr>
              <a:t> Экземпляры: всего:15 - аб.(2), Чз №2(13)</a:t>
            </a:r>
            <a:endParaRPr lang="ru-RU" sz="1000"/>
          </a:p>
          <a:p>
            <a:pPr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Аннотация: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Иллюстрированный справочник для заказчика и проектировщика.</a:t>
            </a:r>
            <a:endParaRPr lang="ru-RU"/>
          </a:p>
        </p:txBody>
      </p:sp>
      <p:pic>
        <p:nvPicPr>
          <p:cNvPr id="25603" name="Picture 5" descr="&amp;Ncy;&amp;ocy;&amp;jcy;&amp;fcy;&amp;iecy;&amp;rcy;&amp;tcy; &amp;Pcy;., &amp;Ncy;&amp;iecy;&amp;fcy;&amp;fcy; &amp;Lcy;. &amp;Pcy;&amp;rcy;&amp;ocy;&amp;iecy;&amp;kcy;&amp;tcy;&amp;icy;&amp;rcy;&amp;ocy;&amp;vcy;&amp;acy;&amp;ncy;&amp;icy;&amp;iecy; &amp;icy; &amp;scy;&amp;tcy;&amp;rcy;&amp;ocy;&amp;icy;&amp;tcy;&amp;iecy;&amp;lcy;&amp;softcy;&amp;scy;&amp;tcy;&amp;vcy;&amp;ocy;. &amp;Dcy;&amp;ocy;&amp;mcy;. &amp;Kcy;&amp;vcy;&amp;acy;&amp;rcy;&amp;tcy;&amp;icy;&amp;rcy;&amp;acy;. &amp;Scy;&amp;acy;&amp;dcy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04800"/>
            <a:ext cx="3548063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2" descr="labaz: &amp;mcy;&amp;ucy;&amp;zcy;&amp;ycy;&amp;kcy;&amp;acy; &amp;fcy;&amp;ocy;&amp;ncy; &amp;dcy;&amp;lcy;&amp;yacy; &amp;pcy;&amp;rcy;&amp;iecy;&amp;zcy;&amp;iecy;&amp;ncy;&amp;tcy;&amp;acy;&amp;tscy;&amp;icy;&amp;j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6" name="Picture 2" descr=" «&amp;Scy;&amp;tcy;&amp;rcy;&amp;ocy;&amp;icy;&amp;tcy;&amp;iecy;&amp;lcy;&amp;softcy;&amp;ncy;&amp;ocy;&amp;iecy; &amp;pcy;&amp;rcy;&amp;ocy;&amp;iecy;&amp;kcy;&amp;tcy;&amp;icy;&amp;rcy;&amp;ocy;&amp;vcy;&amp;acy;&amp;ncy;&amp;icy;&amp;iecy; : &amp;scy;&amp;pcy;&amp;rcy;&amp;acy;&amp;vcy;&amp;ocy;&amp;chcy;&amp;ncy;&amp;icy;&amp;kcy; &amp;dcy;&amp;lcy;&amp;yacy; &amp;pcy;&amp;rcy;&amp;ocy;&amp;fcy;&amp;iecy;&amp;scy;&amp;scy;&amp;icy;&amp;ocy;&amp;ncy;&amp;acy;&amp;lcy;&amp;softcy;&amp;ncy;&amp;ycy;&amp;khcy; &amp;scy;&amp;tcy;&amp;rcy;&amp;ocy;&amp;icy;&amp;tcy;&amp;iecy;&amp;lcy;&amp;iecy;&amp;jcy; &amp;icy; &amp;zcy;&amp;acy;&amp;scy;&amp;tcy;&amp;rcy;&amp;ocy;&amp;jcy;&amp;shchcy;&amp;icy;&amp;kcy;&amp;ocy;&amp;vcy;, &amp;dcy;&amp;lcy;&amp;yacy; &amp;tcy;&amp;iecy;&amp;khcy;, &amp;kcy;&amp;tcy;&amp;ocy; &amp;ucy;&amp;chcy;&amp;icy;&amp;tcy;&amp;scy;&amp;yacy;, &amp;icy; &amp;tcy;&amp;iecy;&amp;khcy;, &amp;kcy;&amp;tcy;&amp;ocy; &amp;ucy;&amp;chcy;&amp;icy;&amp;tcy;»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28600"/>
            <a:ext cx="3810000" cy="552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4419600" y="0"/>
            <a:ext cx="47244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 b="1">
                <a:latin typeface="Times New Roman" pitchFamily="18" charset="0"/>
                <a:cs typeface="Times New Roman" pitchFamily="18" charset="0"/>
              </a:rPr>
              <a:t>38.2</a:t>
            </a:r>
            <a:endParaRPr lang="ru-RU" sz="1000"/>
          </a:p>
          <a:p>
            <a:pPr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Н 78</a:t>
            </a:r>
            <a:endParaRPr lang="ru-RU" sz="1000"/>
          </a:p>
          <a:p>
            <a:pPr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Нойферт, Эрнст.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000"/>
          </a:p>
          <a:p>
            <a:pPr eaLnBrk="0" hangingPunct="0"/>
            <a:r>
              <a:rPr lang="ru-RU" sz="2000">
                <a:latin typeface="Times New Roman" pitchFamily="18" charset="0"/>
                <a:cs typeface="Times New Roman" pitchFamily="18" charset="0"/>
              </a:rPr>
              <a:t>Строительное проектирование : справочник; пер. с нем. / Э. Нойферт. - 40-е изд., перераб. и доп. - М. : Архитектура - С, 2014. - 592 с. : ил.</a:t>
            </a:r>
            <a:endParaRPr lang="ru-RU" sz="1000"/>
          </a:p>
          <a:p>
            <a:pPr eaLnBrk="0" hangingPunct="0"/>
            <a:r>
              <a:rPr lang="ru-RU" sz="2000">
                <a:latin typeface="Times New Roman" pitchFamily="18" charset="0"/>
                <a:cs typeface="Times New Roman" pitchFamily="18" charset="0"/>
              </a:rPr>
              <a:t> Экземпляры: всего:10 - Чз №2(10)</a:t>
            </a:r>
            <a:endParaRPr lang="ru-RU" sz="1000"/>
          </a:p>
          <a:p>
            <a:pPr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Аннотация: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В новом, вышедшем в Германии, сороковом издании справочника "Строительное проектирование" отражены последние достижения мировой практики строительного проектирования.</a:t>
            </a:r>
            <a:endParaRPr lang="ru-RU" sz="1000"/>
          </a:p>
          <a:p>
            <a:pPr eaLnBrk="0" hangingPunct="0"/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2" descr="labaz: &amp;mcy;&amp;ucy;&amp;zcy;&amp;ycy;&amp;kcy;&amp;acy; &amp;fcy;&amp;ocy;&amp;ncy; &amp;dcy;&amp;lcy;&amp;yacy; &amp;pcy;&amp;rcy;&amp;iecy;&amp;zcy;&amp;iecy;&amp;ncy;&amp;tcy;&amp;acy;&amp;tscy;&amp;icy;&amp;j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0" name="Rectangle 1"/>
          <p:cNvSpPr>
            <a:spLocks noChangeArrowheads="1"/>
          </p:cNvSpPr>
          <p:nvPr/>
        </p:nvSpPr>
        <p:spPr bwMode="auto">
          <a:xfrm>
            <a:off x="4267200" y="0"/>
            <a:ext cx="4876800" cy="409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 b="1">
                <a:latin typeface="Times New Roman" pitchFamily="18" charset="0"/>
                <a:cs typeface="Times New Roman" pitchFamily="18" charset="0"/>
              </a:rPr>
              <a:t>38.2</a:t>
            </a:r>
            <a:endParaRPr lang="ru-RU" sz="1000"/>
          </a:p>
          <a:p>
            <a:pPr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Н 78</a:t>
            </a:r>
            <a:endParaRPr lang="ru-RU" sz="1000"/>
          </a:p>
          <a:p>
            <a:pPr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Нойферт, Эрнст.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000"/>
          </a:p>
          <a:p>
            <a:pPr eaLnBrk="0" hangingPunct="0"/>
            <a:r>
              <a:rPr lang="ru-RU" sz="2000">
                <a:latin typeface="Times New Roman" pitchFamily="18" charset="0"/>
                <a:cs typeface="Times New Roman" pitchFamily="18" charset="0"/>
              </a:rPr>
              <a:t>Строительное проектирование : справочное издание; пер. с нем. / Э. Нойферт. - М. : Архитектура - С, 2010. - 500 с. : ил.</a:t>
            </a:r>
            <a:endParaRPr lang="ru-RU" sz="1000"/>
          </a:p>
          <a:p>
            <a:pPr eaLnBrk="0" hangingPunct="0"/>
            <a:r>
              <a:rPr lang="ru-RU" sz="2000">
                <a:latin typeface="Times New Roman" pitchFamily="18" charset="0"/>
                <a:cs typeface="Times New Roman" pitchFamily="18" charset="0"/>
              </a:rPr>
              <a:t> Экземпляры: всего:10 - Чз №2(10)</a:t>
            </a:r>
            <a:endParaRPr lang="ru-RU" sz="1000"/>
          </a:p>
          <a:p>
            <a:pPr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Аннотация: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В новом, вышедшем в Германии, издании справочника "Строительное проектирование" отражены последние достижения мировой практики строительного проектирования.</a:t>
            </a:r>
            <a:endParaRPr lang="ru-RU"/>
          </a:p>
        </p:txBody>
      </p:sp>
      <p:pic>
        <p:nvPicPr>
          <p:cNvPr id="27651" name="Picture 5" descr="&amp;Ncy;&amp;ocy;&amp;jcy;&amp;fcy;&amp;iecy;&amp;rcy;&amp;tcy; &amp;Ecy;. &amp;Scy;&amp;tcy;&amp;rcy;&amp;ocy;&amp;icy;&amp;tcy;&amp;iecy;&amp;lcy;&amp;softcy;&amp;ncy;&amp;ocy;&amp;iecy; &amp;pcy;&amp;rcy;&amp;ocy;&amp;iecy;&amp;kcy;&amp;tcy;&amp;icy;&amp;rcy;&amp;ocy;&amp;vcy;&amp;acy;&amp;ncy;&amp;icy;&amp;iecy;. &amp;Ncy;&amp;ocy;&amp;jcy;&amp;fcy;&amp;iecy;&amp;rcy;&amp;tcy; &amp;Ecy;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04800"/>
            <a:ext cx="3390900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2" descr="labaz: &amp;mcy;&amp;ucy;&amp;zcy;&amp;ycy;&amp;kcy;&amp;acy; &amp;fcy;&amp;ocy;&amp;ncy; &amp;dcy;&amp;lcy;&amp;yacy; &amp;pcy;&amp;rcy;&amp;iecy;&amp;zcy;&amp;iecy;&amp;ncy;&amp;tcy;&amp;acy;&amp;tscy;&amp;icy;&amp;j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4" name="Rectangle 1"/>
          <p:cNvSpPr>
            <a:spLocks noChangeArrowheads="1"/>
          </p:cNvSpPr>
          <p:nvPr/>
        </p:nvSpPr>
        <p:spPr bwMode="auto">
          <a:xfrm>
            <a:off x="4343400" y="0"/>
            <a:ext cx="4800600" cy="375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 b="1">
                <a:latin typeface="Times New Roman" pitchFamily="18" charset="0"/>
                <a:cs typeface="Times New Roman" pitchFamily="18" charset="0"/>
              </a:rPr>
              <a:t>85.11</a:t>
            </a:r>
            <a:endParaRPr lang="ru-RU" sz="1000"/>
          </a:p>
          <a:p>
            <a:pPr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О-29</a:t>
            </a:r>
            <a:endParaRPr lang="ru-RU" sz="1000"/>
          </a:p>
          <a:p>
            <a:pPr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Объемно-пространственная композиция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: учебник / под ред. проф. А. В. Степанова. - 3-е изд., стереотипное. - М. : Архитектура - С, 2014. - 256 с. : ил.</a:t>
            </a:r>
            <a:endParaRPr lang="ru-RU" sz="1000"/>
          </a:p>
          <a:p>
            <a:pPr eaLnBrk="0" hangingPunct="0"/>
            <a:r>
              <a:rPr lang="ru-RU" sz="2000">
                <a:latin typeface="Times New Roman" pitchFamily="18" charset="0"/>
                <a:cs typeface="Times New Roman" pitchFamily="18" charset="0"/>
              </a:rPr>
              <a:t> Экземпляры: всего:15 - Чз №2(15)</a:t>
            </a:r>
            <a:endParaRPr lang="ru-RU" sz="1000"/>
          </a:p>
          <a:p>
            <a:pPr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Аннотация: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Изложены общие понятия об основных категориях композиции объемно-пространственных форм в архитектуре.</a:t>
            </a:r>
            <a:endParaRPr lang="ru-RU" sz="1000"/>
          </a:p>
          <a:p>
            <a:pPr eaLnBrk="0" hangingPunct="0"/>
            <a:endParaRPr lang="ru-RU"/>
          </a:p>
        </p:txBody>
      </p:sp>
      <p:pic>
        <p:nvPicPr>
          <p:cNvPr id="28675" name="Picture 3" descr="&amp;Scy;&amp;tcy;&amp;iecy;&amp;pcy;&amp;acy;&amp;ncy;&amp;ocy;&amp;vcy; &amp;Acy;.&amp;Vcy;., &amp;Mcy;&amp;acy;&amp;lcy;&amp;softcy;&amp;gcy;&amp;icy;&amp;ncy; &amp;Vcy;.&amp;Icy;. &amp;Ocy;&amp;bcy;&amp;hardcy;&amp;iecy;&amp;mcy;&amp;ncy;&amp;ocy;-&amp;pcy;&amp;rcy;&amp;ocy;&amp;scy;&amp;tcy;&amp;rcy;&amp;acy;&amp;ncy;&amp;scy;&amp;tcy;&amp;vcy;&amp;iecy;&amp;ncy;&amp;ncy;&amp;acy;&amp;yacy; &amp;kcy;&amp;ocy;&amp;mcy;&amp;pcy;&amp;ocy;&amp;zcy;&amp;icy;&amp;tscy;&amp;icy;&amp;yacy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28600"/>
            <a:ext cx="3581400" cy="515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2" descr="labaz: &amp;mcy;&amp;ucy;&amp;zcy;&amp;ycy;&amp;kcy;&amp;acy; &amp;fcy;&amp;ocy;&amp;ncy; &amp;dcy;&amp;lcy;&amp;yacy; &amp;pcy;&amp;rcy;&amp;iecy;&amp;zcy;&amp;iecy;&amp;ncy;&amp;tcy;&amp;acy;&amp;tscy;&amp;icy;&amp;j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8" name="Rectangle 1"/>
          <p:cNvSpPr>
            <a:spLocks noChangeArrowheads="1"/>
          </p:cNvSpPr>
          <p:nvPr/>
        </p:nvSpPr>
        <p:spPr bwMode="auto">
          <a:xfrm>
            <a:off x="4343400" y="17463"/>
            <a:ext cx="480060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 b="1">
                <a:latin typeface="Times New Roman" pitchFamily="18" charset="0"/>
                <a:cs typeface="Times New Roman" pitchFamily="18" charset="0"/>
              </a:rPr>
              <a:t>85.11</a:t>
            </a:r>
            <a:endParaRPr lang="ru-RU" sz="1000"/>
          </a:p>
          <a:p>
            <a:pPr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П 14</a:t>
            </a:r>
            <a:endParaRPr lang="ru-RU" sz="1000"/>
          </a:p>
          <a:p>
            <a:pPr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Палладио, Андреа.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000"/>
          </a:p>
          <a:p>
            <a:pPr eaLnBrk="0" hangingPunct="0"/>
            <a:r>
              <a:rPr lang="ru-RU" sz="2000">
                <a:latin typeface="Times New Roman" pitchFamily="18" charset="0"/>
                <a:cs typeface="Times New Roman" pitchFamily="18" charset="0"/>
              </a:rPr>
              <a:t>Четыре книги об архитектуре : научное издание / под ред. А. Г. Габричевского; пер. с итал. И. В. Жолтовского. - М. : Архитектура - С, 2014. - 352 с. : ил.</a:t>
            </a:r>
            <a:endParaRPr lang="ru-RU" sz="1000"/>
          </a:p>
          <a:p>
            <a:pPr eaLnBrk="0" hangingPunct="0"/>
            <a:r>
              <a:rPr lang="ru-RU" sz="2000">
                <a:latin typeface="Times New Roman" pitchFamily="18" charset="0"/>
                <a:cs typeface="Times New Roman" pitchFamily="18" charset="0"/>
              </a:rPr>
              <a:t> Экземпляры: всего:10 - Чз №2(10)</a:t>
            </a:r>
            <a:endParaRPr lang="ru-RU" sz="1000"/>
          </a:p>
          <a:p>
            <a:pPr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Аннотация: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Факсимильное воспроизведение издания 1937 г. всемирно известного труда зодчего эпохи Возрождения.</a:t>
            </a:r>
            <a:endParaRPr lang="ru-RU"/>
          </a:p>
        </p:txBody>
      </p:sp>
      <p:pic>
        <p:nvPicPr>
          <p:cNvPr id="29699" name="Picture 3" descr=" &amp;ocy;&amp;bcy;&amp;lcy;&amp;ocy;&amp;zhcy;&amp;kcy;&amp;acy; &amp;kcy;&amp;ncy;&amp;icy;&amp;gcy;&amp;icy;  «&amp;CHcy;&amp;iecy;&amp;tcy;&amp;ycy;&amp;rcy;&amp;iecy; &amp;kcy;&amp;ncy;&amp;icy;&amp;gcy;&amp;icy; &amp;ocy;&amp;bcy; &amp;acy;&amp;rcy;&amp;khcy;&amp;icy;&amp;tcy;&amp;iecy;&amp;kcy;&amp;tcy;&amp;ucy;&amp;rcy;&amp;iecy;»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28600"/>
            <a:ext cx="3505200" cy="502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2" descr="labaz: &amp;mcy;&amp;ucy;&amp;zcy;&amp;ycy;&amp;kcy;&amp;acy; &amp;fcy;&amp;ocy;&amp;ncy; &amp;dcy;&amp;lcy;&amp;yacy; &amp;pcy;&amp;rcy;&amp;iecy;&amp;zcy;&amp;iecy;&amp;ncy;&amp;tcy;&amp;acy;&amp;tscy;&amp;icy;&amp;j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2" name="Rectangle 1"/>
          <p:cNvSpPr>
            <a:spLocks noChangeArrowheads="1"/>
          </p:cNvSpPr>
          <p:nvPr/>
        </p:nvSpPr>
        <p:spPr bwMode="auto">
          <a:xfrm>
            <a:off x="4343400" y="0"/>
            <a:ext cx="48006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 b="1">
                <a:latin typeface="Times New Roman" pitchFamily="18" charset="0"/>
                <a:cs typeface="Times New Roman" pitchFamily="18" charset="0"/>
              </a:rPr>
              <a:t>85.113</a:t>
            </a:r>
            <a:endParaRPr lang="ru-RU" sz="1000"/>
          </a:p>
          <a:p>
            <a:pPr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П 32</a:t>
            </a:r>
            <a:endParaRPr lang="ru-RU" sz="1000"/>
          </a:p>
          <a:p>
            <a:pPr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Пилявский, В. И.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000"/>
          </a:p>
          <a:p>
            <a:pPr eaLnBrk="0" hangingPunct="0"/>
            <a:r>
              <a:rPr lang="ru-RU" sz="2000">
                <a:latin typeface="Times New Roman" pitchFamily="18" charset="0"/>
                <a:cs typeface="Times New Roman" pitchFamily="18" charset="0"/>
              </a:rPr>
              <a:t>История русской архитектуры : учебник / В. И. Пилявский, А. А. Тиц, Ю. С. Ушаков. - 2-е изд., стереотипное. - М. : Архитектура - С, 2014. - 512 с. : ил.</a:t>
            </a:r>
            <a:endParaRPr lang="ru-RU" sz="1000"/>
          </a:p>
          <a:p>
            <a:pPr eaLnBrk="0" hangingPunct="0"/>
            <a:r>
              <a:rPr lang="ru-RU" sz="2000">
                <a:latin typeface="Times New Roman" pitchFamily="18" charset="0"/>
                <a:cs typeface="Times New Roman" pitchFamily="18" charset="0"/>
              </a:rPr>
              <a:t> Экземпляры: всего:10 - Чз №2(2), аб.(8)</a:t>
            </a:r>
            <a:endParaRPr lang="ru-RU" sz="1000"/>
          </a:p>
          <a:p>
            <a:pPr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Аннотация: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В учебнике излагаются главнейшие проблемы истории русской архитектуры с древнейших времен до 1917 года.</a:t>
            </a:r>
            <a:endParaRPr lang="ru-RU"/>
          </a:p>
        </p:txBody>
      </p:sp>
      <p:pic>
        <p:nvPicPr>
          <p:cNvPr id="30723" name="Picture 3" descr=" «&amp;Icy;&amp;scy;&amp;tcy;&amp;ocy;&amp;rcy;&amp;icy;&amp;yacy; &amp;rcy;&amp;ucy;&amp;scy;&amp;scy;&amp;kcy;&amp;ocy;&amp;jcy; &amp;acy;&amp;rcy;&amp;khcy;&amp;icy;&amp;tcy;&amp;iecy;&amp;kcy;&amp;tcy;&amp;ucy;&amp;rcy;&amp;ycy; : &amp;ucy;&amp;chcy;&amp;iecy;&amp;bcy;&amp;ncy;&amp;icy;&amp;kcy; &amp;dcy;&amp;lcy;&amp;yacy; &amp;vcy;&amp;ucy;&amp;zcy;&amp;ocy;&amp;vcy;»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28600"/>
            <a:ext cx="3657600" cy="521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2" descr="labaz: &amp;mcy;&amp;ucy;&amp;zcy;&amp;ycy;&amp;kcy;&amp;acy; &amp;fcy;&amp;ocy;&amp;ncy; &amp;dcy;&amp;lcy;&amp;yacy; &amp;pcy;&amp;rcy;&amp;iecy;&amp;zcy;&amp;iecy;&amp;ncy;&amp;tcy;&amp;acy;&amp;tscy;&amp;icy;&amp;j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6" name="Rectangle 1"/>
          <p:cNvSpPr>
            <a:spLocks noChangeArrowheads="1"/>
          </p:cNvSpPr>
          <p:nvPr/>
        </p:nvSpPr>
        <p:spPr bwMode="auto">
          <a:xfrm>
            <a:off x="4495800" y="0"/>
            <a:ext cx="46482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 b="1">
                <a:latin typeface="Times New Roman" pitchFamily="18" charset="0"/>
                <a:cs typeface="Times New Roman" pitchFamily="18" charset="0"/>
              </a:rPr>
              <a:t>85.11</a:t>
            </a:r>
            <a:endParaRPr lang="ru-RU" sz="1000"/>
          </a:p>
          <a:p>
            <a:pPr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П 56</a:t>
            </a:r>
            <a:endParaRPr lang="ru-RU" sz="1000"/>
          </a:p>
          <a:p>
            <a:pPr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Пономарёв, В. А.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000"/>
          </a:p>
          <a:p>
            <a:pPr eaLnBrk="0" hangingPunct="0"/>
            <a:r>
              <a:rPr lang="ru-RU" sz="2000">
                <a:latin typeface="Times New Roman" pitchFamily="18" charset="0"/>
                <a:cs typeface="Times New Roman" pitchFamily="18" charset="0"/>
              </a:rPr>
              <a:t>Архитектурное конструирование : учебник / В. А. Пономарёв. - 3-е изд. - М. : Архитектура - С, 2014. - 736 с. : ил.</a:t>
            </a:r>
            <a:endParaRPr lang="ru-RU" sz="1000"/>
          </a:p>
          <a:p>
            <a:pPr eaLnBrk="0" hangingPunct="0"/>
            <a:r>
              <a:rPr lang="ru-RU" sz="2000">
                <a:latin typeface="Times New Roman" pitchFamily="18" charset="0"/>
                <a:cs typeface="Times New Roman" pitchFamily="18" charset="0"/>
              </a:rPr>
              <a:t> Экземпляры: всего:15 - аб.(1), Чз №2(14)</a:t>
            </a:r>
            <a:endParaRPr lang="ru-RU" sz="2000" b="1">
              <a:cs typeface="Times New Roman" pitchFamily="18" charset="0"/>
            </a:endParaRPr>
          </a:p>
          <a:p>
            <a:pPr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Аннотация: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В учебнике рассмотрены принципы, приемы и средства конструирования гражданских и промышленных зданий</a:t>
            </a:r>
            <a:r>
              <a:rPr lang="ru-RU" sz="1000">
                <a:latin typeface="Times New Roman" pitchFamily="18" charset="0"/>
                <a:cs typeface="Times New Roman" pitchFamily="18" charset="0"/>
              </a:rPr>
              <a:t>,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747" name="Picture 3" descr="&amp;Acy;&amp;rcy;&amp;khcy;&amp;icy;&amp;tcy;&amp;iecy;&amp;kcy;&amp;tcy;&amp;ucy;&amp;rcy;&amp;ncy;&amp;ocy;&amp;iecy; &amp;kcy;&amp;ocy;&amp;ncy;&amp;scy;&amp;tcy;&amp;rcy;&amp;ucy;&amp;icy;&amp;rcy;&amp;ocy;&amp;vcy;&amp;acy;&amp;ncy;&amp;icy;&amp;iecy;. &amp;Ucy;&amp;chcy;&amp;iecy;&amp;bcy;&amp;ncy;&amp;icy;&amp;kcy; &amp;dcy;&amp;lcy;&amp;yacy; &amp;vcy;&amp;ucy;&amp;zcy;&amp;ocy;&amp;vcy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04800"/>
            <a:ext cx="3824288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labaz: &amp;mcy;&amp;ucy;&amp;zcy;&amp;ycy;&amp;kcy;&amp;acy; &amp;fcy;&amp;ocy;&amp;ncy; &amp;dcy;&amp;lcy;&amp;yacy; &amp;pcy;&amp;rcy;&amp;iecy;&amp;zcy;&amp;iecy;&amp;ncy;&amp;tcy;&amp;acy;&amp;tscy;&amp;icy;&amp;j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1"/>
          <p:cNvSpPr>
            <a:spLocks noChangeArrowheads="1"/>
          </p:cNvSpPr>
          <p:nvPr/>
        </p:nvSpPr>
        <p:spPr bwMode="auto">
          <a:xfrm>
            <a:off x="4572000" y="0"/>
            <a:ext cx="4572000" cy="652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 b="1">
                <a:latin typeface="Times New Roman" pitchFamily="18" charset="0"/>
                <a:cs typeface="Times New Roman" pitchFamily="18" charset="0"/>
              </a:rPr>
              <a:t>85.118-02я73</a:t>
            </a:r>
            <a:endParaRPr lang="ru-RU" sz="1000"/>
          </a:p>
          <a:p>
            <a:pPr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А 18</a:t>
            </a:r>
            <a:endParaRPr lang="ru-RU" sz="1000"/>
          </a:p>
          <a:p>
            <a:pPr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Авдотьин, Л.Н.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000"/>
          </a:p>
          <a:p>
            <a:pPr eaLnBrk="0" hangingPunct="0"/>
            <a:r>
              <a:rPr lang="ru-RU" sz="2000">
                <a:latin typeface="Times New Roman" pitchFamily="18" charset="0"/>
                <a:cs typeface="Times New Roman" pitchFamily="18" charset="0"/>
              </a:rPr>
              <a:t>Градостроительное проектирование: учебник; допущено МВ и среднего специального образования / Л. Н. Авдотьин, И. Г. Лежава, И. М. Смоляр. - СПб. : Техническая книга, 2011. - 432 с.</a:t>
            </a:r>
            <a:endParaRPr lang="ru-RU" sz="1000"/>
          </a:p>
          <a:p>
            <a:pPr eaLnBrk="0" hangingPunct="0"/>
            <a:r>
              <a:rPr lang="ru-RU" sz="2000">
                <a:latin typeface="Times New Roman" pitchFamily="18" charset="0"/>
                <a:cs typeface="Times New Roman" pitchFamily="18" charset="0"/>
              </a:rPr>
              <a:t> Экземпляры: всего:12 - аб.(10), Чз №2(2)</a:t>
            </a:r>
            <a:endParaRPr lang="ru-RU" sz="1000"/>
          </a:p>
          <a:p>
            <a:pPr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Аннотация: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Приводятся общие данные по проблеме расселения. Излагаются основные положения разработки схем и проектов районной планировки. Разбирается содержание понятия жилой и производственной среды города. Приводятся основные сведения по архитектурной композиции города, организации и технологии градостроительного проектирования.</a:t>
            </a:r>
            <a:endParaRPr lang="ru-RU" sz="1000"/>
          </a:p>
          <a:p>
            <a:pPr eaLnBrk="0" hangingPunct="0"/>
            <a:endParaRPr lang="ru-RU"/>
          </a:p>
        </p:txBody>
      </p:sp>
      <p:pic>
        <p:nvPicPr>
          <p:cNvPr id="14339" name="Picture 5" descr="&amp;Lcy;.&amp;Ncy;. &amp;Acy;&amp;vcy;&amp;dcy;&amp;ocy;&amp;tcy;&amp;softcy;&amp;icy;&amp;ncy;, &amp;Icy;.&amp;Gcy;. &amp;Lcy;&amp;iecy;&amp;zhcy;&amp;acy;&amp;vcy;&amp;acy;, &amp;Icy;.&amp;Mcy;. &amp;Scy;&amp;mcy;&amp;ocy;&amp;lcy;&amp;yacy;&amp;rcy; — &amp;Gcy;&amp;rcy;&amp;acy;&amp;dcy;&amp;ocy;&amp;scy;&amp;tcy;&amp;rcy;&amp;ocy;&amp;icy;&amp;tcy;&amp;iecy;&amp;lcy;&amp;softcy;&amp;ncy;&amp;ocy;&amp;iecy; &amp;pcy;&amp;rcy;&amp;ocy;&amp;iecy;&amp;kcy;&amp;tcy;&amp;icy;&amp;rcy;&amp;ocy;&amp;vcy;&amp;acy;&amp;ncy;&amp;icy;&amp;iecy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28600"/>
            <a:ext cx="40005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2" descr="labaz: &amp;mcy;&amp;ucy;&amp;zcy;&amp;ycy;&amp;kcy;&amp;acy; &amp;fcy;&amp;ocy;&amp;ncy; &amp;dcy;&amp;lcy;&amp;yacy; &amp;pcy;&amp;rcy;&amp;iecy;&amp;zcy;&amp;iecy;&amp;ncy;&amp;tcy;&amp;acy;&amp;tscy;&amp;icy;&amp;j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0" name="Rectangle 1"/>
          <p:cNvSpPr>
            <a:spLocks noChangeArrowheads="1"/>
          </p:cNvSpPr>
          <p:nvPr/>
        </p:nvSpPr>
        <p:spPr bwMode="auto">
          <a:xfrm>
            <a:off x="4419600" y="0"/>
            <a:ext cx="4724400" cy="344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 b="1">
                <a:latin typeface="Times New Roman" pitchFamily="18" charset="0"/>
                <a:cs typeface="Times New Roman" pitchFamily="18" charset="0"/>
              </a:rPr>
              <a:t>85.118я73</a:t>
            </a:r>
            <a:endParaRPr lang="ru-RU" sz="1000"/>
          </a:p>
          <a:p>
            <a:pPr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С 42</a:t>
            </a:r>
            <a:endParaRPr lang="ru-RU" sz="1000"/>
          </a:p>
          <a:p>
            <a:pPr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Скакова, А. Г.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000"/>
          </a:p>
          <a:p>
            <a:pPr eaLnBrk="0" hangingPunct="0"/>
            <a:r>
              <a:rPr lang="ru-RU" sz="2000">
                <a:latin typeface="Times New Roman" pitchFamily="18" charset="0"/>
                <a:cs typeface="Times New Roman" pitchFamily="18" charset="0"/>
              </a:rPr>
              <a:t>Архитектурно- графическое оформление ландшафтного проекта : учебное пособие / А. Г. Скакова. - М. : Академия, 2014. - 192 с. : цв. ил. - (Бакалавриат)</a:t>
            </a:r>
            <a:endParaRPr lang="ru-RU" sz="1000"/>
          </a:p>
          <a:p>
            <a:pPr eaLnBrk="0" hangingPunct="0"/>
            <a:r>
              <a:rPr lang="ru-RU" sz="2000">
                <a:latin typeface="Times New Roman" pitchFamily="18" charset="0"/>
                <a:cs typeface="Times New Roman" pitchFamily="18" charset="0"/>
              </a:rPr>
              <a:t> Экземпляры: всего:8 - Чз №2(8)</a:t>
            </a:r>
            <a:endParaRPr lang="ru-RU" sz="1000"/>
          </a:p>
          <a:p>
            <a:pPr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Аннотация: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Содержит сведения по ландшафтному проектированию.</a:t>
            </a:r>
            <a:endParaRPr lang="ru-RU" sz="1000"/>
          </a:p>
          <a:p>
            <a:pPr eaLnBrk="0" hangingPunct="0"/>
            <a:endParaRPr lang="ru-RU"/>
          </a:p>
        </p:txBody>
      </p:sp>
      <p:pic>
        <p:nvPicPr>
          <p:cNvPr id="32771" name="Picture 3" descr=" «&amp;Acy;&amp;rcy;&amp;khcy;&amp;icy;&amp;tcy;&amp;iecy;&amp;kcy;&amp;tcy;&amp;ucy;&amp;rcy;&amp;ncy;&amp;ocy;-&amp;gcy;&amp;rcy;&amp;acy;&amp;fcy;&amp;icy;&amp;chcy;&amp;iecy;&amp;scy;&amp;kcy;&amp;ocy;&amp;iecy; &amp;ocy;&amp;fcy;&amp;ocy;&amp;rcy;&amp;mcy;&amp;lcy;&amp;iecy;&amp;ncy;&amp;icy;&amp;iecy; &amp;lcy;&amp;acy;&amp;ncy;&amp;dcy;&amp;shcy;&amp;acy;&amp;fcy;&amp;tcy;&amp;ncy;&amp;ocy;&amp;gcy;&amp;ocy; &amp;pcy;&amp;rcy;&amp;ocy;&amp;iecy;&amp;kcy;&amp;tcy;&amp;acy; : &amp;ucy;&amp;chcy;&amp;iecy;&amp;bcy;&amp;ncy;&amp;ocy;&amp;iecy; &amp;pcy;&amp;ocy;&amp;scy;&amp;ocy;&amp;bcy;&amp;icy;&amp;iecy; &amp;dcy;&amp;lcy;&amp;yacy; &amp;bcy;&amp;acy;&amp;kcy;&amp;acy;&amp;lcy;&amp;acy;&amp;vcy;&amp;rcy;&amp;ocy;&amp;vcy;»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04800"/>
            <a:ext cx="3581400" cy="538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Picture 2" descr="labaz: &amp;mcy;&amp;ucy;&amp;zcy;&amp;ycy;&amp;kcy;&amp;acy; &amp;fcy;&amp;ocy;&amp;ncy; &amp;dcy;&amp;lcy;&amp;yacy; &amp;pcy;&amp;rcy;&amp;iecy;&amp;zcy;&amp;iecy;&amp;ncy;&amp;tcy;&amp;acy;&amp;tscy;&amp;icy;&amp;j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4" name="Rectangle 1"/>
          <p:cNvSpPr>
            <a:spLocks noChangeArrowheads="1"/>
          </p:cNvSpPr>
          <p:nvPr/>
        </p:nvSpPr>
        <p:spPr bwMode="auto">
          <a:xfrm>
            <a:off x="4267200" y="0"/>
            <a:ext cx="4876800" cy="347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 b="1">
                <a:latin typeface="Times New Roman" pitchFamily="18" charset="0"/>
                <a:cs typeface="Times New Roman" pitchFamily="18" charset="0"/>
              </a:rPr>
              <a:t>85.11</a:t>
            </a:r>
            <a:endParaRPr lang="ru-RU" sz="1000"/>
          </a:p>
          <a:p>
            <a:pPr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С 77</a:t>
            </a:r>
            <a:endParaRPr lang="ru-RU" sz="1000"/>
          </a:p>
          <a:p>
            <a:pPr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Стасюк, Н. Г.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000"/>
          </a:p>
          <a:p>
            <a:pPr eaLnBrk="0" hangingPunct="0"/>
            <a:r>
              <a:rPr lang="ru-RU" sz="2000">
                <a:latin typeface="Times New Roman" pitchFamily="18" charset="0"/>
                <a:cs typeface="Times New Roman" pitchFamily="18" charset="0"/>
              </a:rPr>
              <a:t>Макетирование : учебное пособие / Н. Г. Стасюк, Т. Ю. Киселева, И. Г. Орлова. - М. : Архитектура - С, 2014. - 96 с. : ил.</a:t>
            </a:r>
            <a:endParaRPr lang="ru-RU" sz="1000"/>
          </a:p>
          <a:p>
            <a:pPr eaLnBrk="0" hangingPunct="0"/>
            <a:r>
              <a:rPr lang="ru-RU" sz="2000">
                <a:latin typeface="Times New Roman" pitchFamily="18" charset="0"/>
                <a:cs typeface="Times New Roman" pitchFamily="18" charset="0"/>
              </a:rPr>
              <a:t> Экземпляры: всего:15 - аб.(1), Чз №2(14)</a:t>
            </a:r>
            <a:endParaRPr lang="ru-RU" sz="1000"/>
          </a:p>
          <a:p>
            <a:pPr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Аннотация: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Пособие дает возможность познакомиться с начальными понятиями композиции, овладеть приемами макетирования.</a:t>
            </a:r>
            <a:endParaRPr lang="ru-RU"/>
          </a:p>
        </p:txBody>
      </p:sp>
      <p:pic>
        <p:nvPicPr>
          <p:cNvPr id="33795" name="Picture 3" descr=" «&amp;Mcy;&amp;acy;&amp;kcy;&amp;iecy;&amp;tcy;&amp;icy;&amp;rcy;&amp;ocy;&amp;vcy;&amp;acy;&amp;ncy;&amp;icy;&amp;iecy; : &amp;ucy;&amp;chcy;&amp;iecy;&amp;bcy;&amp;ncy;&amp;ocy;&amp;iecy; &amp;pcy;&amp;ocy;&amp;scy;&amp;ocy;&amp;bcy;&amp;icy;&amp;iecy;»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28600"/>
            <a:ext cx="3398838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2" descr="labaz: &amp;mcy;&amp;ucy;&amp;zcy;&amp;ycy;&amp;kcy;&amp;acy; &amp;fcy;&amp;ocy;&amp;ncy; &amp;dcy;&amp;lcy;&amp;yacy; &amp;pcy;&amp;rcy;&amp;iecy;&amp;zcy;&amp;iecy;&amp;ncy;&amp;tcy;&amp;acy;&amp;tscy;&amp;icy;&amp;j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8" name="Rectangle 1"/>
          <p:cNvSpPr>
            <a:spLocks noChangeArrowheads="1"/>
          </p:cNvSpPr>
          <p:nvPr/>
        </p:nvSpPr>
        <p:spPr bwMode="auto">
          <a:xfrm>
            <a:off x="4495800" y="0"/>
            <a:ext cx="46482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 b="1">
                <a:latin typeface="Times New Roman" pitchFamily="18" charset="0"/>
                <a:cs typeface="Times New Roman" pitchFamily="18" charset="0"/>
              </a:rPr>
              <a:t>85.11</a:t>
            </a:r>
            <a:endParaRPr lang="ru-RU" sz="1000"/>
          </a:p>
          <a:p>
            <a:pPr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С 95</a:t>
            </a:r>
            <a:endParaRPr lang="ru-RU" sz="1000"/>
          </a:p>
          <a:p>
            <a:pPr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Сысоева, Е. В.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000"/>
          </a:p>
          <a:p>
            <a:pPr eaLnBrk="0" hangingPunct="0"/>
            <a:r>
              <a:rPr lang="ru-RU" sz="2000">
                <a:latin typeface="Times New Roman" pitchFamily="18" charset="0"/>
                <a:cs typeface="Times New Roman" pitchFamily="18" charset="0"/>
              </a:rPr>
              <a:t>Архитектурные конструкции малоэтажных зданий : учебное пособие / Е. В. Сысоева. - М. : Архитектура - С, 2012. - 144 с. : ил.</a:t>
            </a:r>
            <a:endParaRPr lang="ru-RU" sz="1000"/>
          </a:p>
          <a:p>
            <a:pPr eaLnBrk="0" hangingPunct="0"/>
            <a:r>
              <a:rPr lang="ru-RU" sz="2000">
                <a:latin typeface="Times New Roman" pitchFamily="18" charset="0"/>
                <a:cs typeface="Times New Roman" pitchFamily="18" charset="0"/>
              </a:rPr>
              <a:t> Экземпляры: всего:15 - аб.(2), Чз №2(13)</a:t>
            </a:r>
            <a:endParaRPr lang="ru-RU" sz="2000" b="1">
              <a:cs typeface="Times New Roman" pitchFamily="18" charset="0"/>
            </a:endParaRPr>
          </a:p>
          <a:p>
            <a:pPr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Аннотация: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Дано описание несущих и ограждающих конструкций из различных материалов и их применение в жилищном малоэтажном строительстве</a:t>
            </a:r>
            <a:r>
              <a:rPr lang="ru-RU" sz="1000">
                <a:latin typeface="Times New Roman" pitchFamily="18" charset="0"/>
                <a:cs typeface="Times New Roman" pitchFamily="18" charset="0"/>
              </a:rPr>
              <a:t> 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4819" name="Picture 3" descr="&amp;IEcy;&amp;lcy;&amp;iecy;&amp;ncy;&amp;acy; &amp;Scy;&amp;ycy;&amp;scy;&amp;ocy;&amp;iecy;&amp;vcy;&amp;acy; - &amp;Acy;&amp;rcy;&amp;khcy;&amp;icy;&amp;tcy;&amp;iecy;&amp;kcy;&amp;tcy;&amp;ucy;&amp;rcy;&amp;ncy;&amp;ycy;&amp;iecy; &amp;kcy;&amp;ocy;&amp;ncy;&amp;scy;&amp;tcy;&amp;rcy;&amp;ucy;&amp;kcy;&amp;tscy;&amp;icy;&amp;icy; &amp;mcy;&amp;acy;&amp;lcy;&amp;ocy;&amp;ecy;&amp;tcy;&amp;acy;&amp;zhcy;&amp;ncy;&amp;ycy;&amp;khcy; &amp;zcy;&amp;dcy;&amp;acy;&amp;ncy;&amp;icy;&amp;jcy;: &amp;ucy;&amp;chcy;&amp;iecy;&amp;bcy;&amp;ncy;&amp;ocy;&amp;iecy; &amp;pcy;&amp;ocy;&amp;scy;&amp;ocy;&amp;bcy;&amp;icy;&amp;iecy; &amp;ocy;&amp;bcy;&amp;lcy;&amp;ocy;&amp;zhcy;&amp;kcy;&amp;acy; &amp;kcy;&amp;ncy;&amp;icy;&amp;gcy;&amp;icy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28600"/>
            <a:ext cx="3581400" cy="553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Picture 2" descr="labaz: &amp;mcy;&amp;ucy;&amp;zcy;&amp;ycy;&amp;kcy;&amp;acy; &amp;fcy;&amp;ocy;&amp;ncy; &amp;dcy;&amp;lcy;&amp;yacy; &amp;pcy;&amp;rcy;&amp;iecy;&amp;zcy;&amp;iecy;&amp;ncy;&amp;tcy;&amp;acy;&amp;tscy;&amp;icy;&amp;j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2" name="Rectangle 1"/>
          <p:cNvSpPr>
            <a:spLocks noChangeArrowheads="1"/>
          </p:cNvSpPr>
          <p:nvPr/>
        </p:nvSpPr>
        <p:spPr bwMode="auto">
          <a:xfrm>
            <a:off x="4419600" y="0"/>
            <a:ext cx="4724400" cy="344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 b="1">
                <a:latin typeface="Times New Roman" pitchFamily="18" charset="0"/>
                <a:cs typeface="Times New Roman" pitchFamily="18" charset="0"/>
              </a:rPr>
              <a:t>85.118я73</a:t>
            </a:r>
            <a:endParaRPr lang="ru-RU" sz="1000"/>
          </a:p>
          <a:p>
            <a:pPr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У 69</a:t>
            </a:r>
            <a:endParaRPr lang="ru-RU" sz="1000"/>
          </a:p>
          <a:p>
            <a:pPr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Урбанистика и архитектура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городской среды : учебник / под ред. Л. И. Соколова. - М. : Академия, 2014. - 272 с. - (Бакалавриат)</a:t>
            </a:r>
            <a:endParaRPr lang="ru-RU" sz="1000"/>
          </a:p>
          <a:p>
            <a:pPr eaLnBrk="0" hangingPunct="0"/>
            <a:r>
              <a:rPr lang="ru-RU" sz="2000">
                <a:latin typeface="Times New Roman" pitchFamily="18" charset="0"/>
                <a:cs typeface="Times New Roman" pitchFamily="18" charset="0"/>
              </a:rPr>
              <a:t> Экземпляры: всего:20 - аб.(18), Чз №2(2)</a:t>
            </a:r>
            <a:endParaRPr lang="ru-RU" sz="1000"/>
          </a:p>
          <a:p>
            <a:pPr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Аннотация: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Представлены основы урбанистики и принципы формирования архитектурно-пространственной среды.</a:t>
            </a:r>
            <a:endParaRPr lang="ru-RU" sz="1000"/>
          </a:p>
          <a:p>
            <a:pPr eaLnBrk="0" hangingPunct="0"/>
            <a:endParaRPr lang="ru-RU"/>
          </a:p>
        </p:txBody>
      </p:sp>
      <p:pic>
        <p:nvPicPr>
          <p:cNvPr id="35843" name="Picture 3" descr="&amp;Ucy;&amp;rcy;&amp;bcy;&amp;acy;&amp;ncy;&amp;icy;&amp;scy;&amp;tcy;&amp;icy;&amp;kcy;&amp;acy; &amp;icy; &amp;acy;&amp;rcy;&amp;khcy;&amp;icy;&amp;tcy;&amp;iecy;&amp;kcy;&amp;tcy;&amp;ucy;&amp;rcy;&amp;acy; &amp;gcy;&amp;ocy;&amp;rcy;&amp;ocy;&amp;dcy;&amp;scy;&amp;kcy;&amp;ocy;&amp;jcy; &amp;scy;&amp;rcy;&amp;iecy;&amp;dcy;&amp;ycy; / &amp;Pcy;&amp;ocy;&amp;dcy; &amp;rcy;&amp;iecy;&amp;dcy;. &amp;Scy;&amp;ocy;&amp;kcy;&amp;ocy;&amp;lcy;&amp;ocy;&amp;vcy;&amp;acy; &amp;Lcy;.&amp;Icy;. (1-&amp;iecy; &amp;icy;&amp;zcy;&amp;dcy;.) &amp;ucy;&amp;chcy;&amp;iecy;&amp;bcy;&amp;ncy;&amp;icy;&amp;kcy; &amp;Scy;&amp;ocy;&amp;kcy;&amp;ocy;&amp;lcy;&amp;ocy;&amp;vcy; &amp;Lcy;.&amp;Icy;.,  &amp;Acy;&amp;kcy;&amp;acy;&amp;dcy;&amp;iecy;&amp;mcy;&amp;icy;&amp;yacy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04800"/>
            <a:ext cx="3479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2" descr="labaz: &amp;mcy;&amp;ucy;&amp;zcy;&amp;ycy;&amp;kcy;&amp;acy; &amp;fcy;&amp;ocy;&amp;ncy; &amp;dcy;&amp;lcy;&amp;yacy; &amp;pcy;&amp;rcy;&amp;iecy;&amp;zcy;&amp;iecy;&amp;ncy;&amp;tcy;&amp;acy;&amp;tscy;&amp;icy;&amp;j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6" name="Rectangle 1"/>
          <p:cNvSpPr>
            <a:spLocks noChangeArrowheads="1"/>
          </p:cNvSpPr>
          <p:nvPr/>
        </p:nvSpPr>
        <p:spPr bwMode="auto">
          <a:xfrm>
            <a:off x="4876800" y="0"/>
            <a:ext cx="4267200" cy="409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 b="1">
                <a:latin typeface="Times New Roman" pitchFamily="18" charset="0"/>
                <a:cs typeface="Times New Roman" pitchFamily="18" charset="0"/>
              </a:rPr>
              <a:t>85</a:t>
            </a:r>
            <a:endParaRPr lang="ru-RU" sz="1000"/>
          </a:p>
          <a:p>
            <a:pPr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Ф 71</a:t>
            </a:r>
            <a:endParaRPr lang="ru-RU" sz="1000"/>
          </a:p>
          <a:p>
            <a:pPr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Флетчер, Банистер.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000"/>
          </a:p>
          <a:p>
            <a:pPr eaLnBrk="0" hangingPunct="0"/>
            <a:r>
              <a:rPr lang="ru-RU" sz="2000">
                <a:latin typeface="Times New Roman" pitchFamily="18" charset="0"/>
                <a:cs typeface="Times New Roman" pitchFamily="18" charset="0"/>
              </a:rPr>
              <a:t>История архитектуры : пер. с англ. / Б. Флетчер. - М. : Архитектура - С, 2012. - 768 с. : ил.</a:t>
            </a:r>
            <a:endParaRPr lang="ru-RU" sz="1000"/>
          </a:p>
          <a:p>
            <a:pPr eaLnBrk="0" hangingPunct="0"/>
            <a:r>
              <a:rPr lang="ru-RU" sz="2000">
                <a:latin typeface="Times New Roman" pitchFamily="18" charset="0"/>
                <a:cs typeface="Times New Roman" pitchFamily="18" charset="0"/>
              </a:rPr>
              <a:t> Экземпляры: всего:15 - аб.(13), Чз №2(2)</a:t>
            </a:r>
            <a:endParaRPr lang="ru-RU" sz="1000"/>
          </a:p>
          <a:p>
            <a:pPr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Аннотация: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Книга впервые издана в Англии в 1897 г., а уже в 1911 и 1913 гг. переведена на русский язык и дважды издана в Российской империи.</a:t>
            </a:r>
            <a:endParaRPr lang="ru-RU"/>
          </a:p>
        </p:txBody>
      </p:sp>
      <p:pic>
        <p:nvPicPr>
          <p:cNvPr id="36867" name="Picture 3" descr="http://www.ozon.ru/multimedia/books_covers/100563078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429125" cy="666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Picture 2" descr="labaz: &amp;mcy;&amp;ucy;&amp;zcy;&amp;ycy;&amp;kcy;&amp;acy; &amp;fcy;&amp;ocy;&amp;ncy; &amp;dcy;&amp;lcy;&amp;yacy; &amp;pcy;&amp;rcy;&amp;iecy;&amp;zcy;&amp;iecy;&amp;ncy;&amp;tcy;&amp;acy;&amp;tscy;&amp;icy;&amp;j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0" name="Rectangle 1"/>
          <p:cNvSpPr>
            <a:spLocks noChangeArrowheads="1"/>
          </p:cNvSpPr>
          <p:nvPr/>
        </p:nvSpPr>
        <p:spPr bwMode="auto">
          <a:xfrm>
            <a:off x="4724400" y="0"/>
            <a:ext cx="44196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 b="1">
                <a:latin typeface="Times New Roman" pitchFamily="18" charset="0"/>
                <a:cs typeface="Times New Roman" pitchFamily="18" charset="0"/>
              </a:rPr>
              <a:t>85.118я73</a:t>
            </a:r>
            <a:endParaRPr lang="ru-RU" sz="1000"/>
          </a:p>
          <a:p>
            <a:pPr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Ч-46</a:t>
            </a:r>
            <a:endParaRPr lang="ru-RU" sz="1000"/>
          </a:p>
          <a:p>
            <a:pPr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Черешнев, И. В.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000"/>
          </a:p>
          <a:p>
            <a:pPr eaLnBrk="0" hangingPunct="0"/>
            <a:r>
              <a:rPr lang="ru-RU" sz="2000">
                <a:latin typeface="Times New Roman" pitchFamily="18" charset="0"/>
                <a:cs typeface="Times New Roman" pitchFamily="18" charset="0"/>
              </a:rPr>
              <a:t>Экологические аспекты формирования малоэтажных жилых зданий для городской застройки повышенной плотности: учебное пособие; допущено УМО по образованию в области архитектуры / И. В. Черешнев. - 2-е изд., испр. и доп. - СПб. : Лань, 2013. - 256 с. - (Учебники для вузов. Специальная литература)</a:t>
            </a:r>
            <a:endParaRPr lang="ru-RU"/>
          </a:p>
        </p:txBody>
      </p:sp>
      <p:pic>
        <p:nvPicPr>
          <p:cNvPr id="37891" name="Picture 3" descr="&amp;Ecy;&amp;kcy;&amp;ocy;&amp;lcy;&amp;ocy;&amp;gcy;&amp;icy;&amp;chcy;&amp;iecy;&amp;scy;&amp;kcy;&amp;icy;&amp;iecy; &amp;acy;&amp;scy;&amp;pcy;&amp;iecy;&amp;kcy;&amp;tcy;&amp;ycy; &amp;fcy;&amp;ocy;&amp;rcy;&amp;mcy;&amp;icy;&amp;rcy;&amp;ocy;&amp;vcy;&amp;acy;&amp;ncy;&amp;icy;&amp;yacy; &amp;mcy;&amp;acy;&amp;lcy;&amp;ocy;&amp;ecy;&amp;tcy;&amp;acy;&amp;zhcy;&amp;ncy;&amp;ycy;&amp;khcy; &amp;zhcy;&amp;icy;&amp;lcy;&amp;ycy;&amp;khcy; &amp;zcy;&amp;dcy;&amp;acy;&amp;ncy;&amp;icy;&amp;jcy; &amp;dcy;&amp;lcy;&amp;yacy; &amp;gcy;&amp;ocy;&amp;rcy;&amp;ocy;&amp;dcy;&amp;scy;&amp;kcy;&amp;ocy;&amp;jcy; &amp;zcy;&amp;acy;&amp;scy;&amp;tcy;&amp;rcy;&amp;ocy;&amp;jcy;&amp;kcy;&amp;icy; &amp;pcy;&amp;ocy;&amp;vcy;&amp;ycy;&amp;shcy;&amp;iecy;&amp;ncy;&amp;ncy;&amp;ocy;&amp;jcy; &amp;pcy;&amp;lcy;&amp;ocy;&amp;tcy;&amp;ncy;&amp;ocy;&amp;scy;&amp;tcy;&amp;icy;. &amp;Ucy;&amp;chcy;&amp;iecy;&amp;bcy;&amp;ncy;&amp;ocy;&amp;iecy; &amp;pcy;&amp;ocy;&amp;scy;&amp;ocy;&amp;bcy;&amp;icy;&amp;iecy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04800"/>
            <a:ext cx="3795713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4800600" y="3733800"/>
            <a:ext cx="43434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Экземпляры: всего:12 - аб.(11), ЧЗ №2(1)</a:t>
            </a:r>
            <a:endParaRPr lang="ru-RU" sz="1000"/>
          </a:p>
          <a:p>
            <a:pPr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Аннотация: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Изложены теоретические и практические основы формирования экологической архитектуры малоэтажного городского жилища повышенной плотности. </a:t>
            </a:r>
            <a:endParaRPr lang="ru-RU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Picture 2" descr="labaz: &amp;mcy;&amp;ucy;&amp;zcy;&amp;ycy;&amp;kcy;&amp;acy; &amp;fcy;&amp;ocy;&amp;ncy; &amp;dcy;&amp;lcy;&amp;yacy; &amp;pcy;&amp;rcy;&amp;iecy;&amp;zcy;&amp;iecy;&amp;ncy;&amp;tcy;&amp;acy;&amp;tscy;&amp;icy;&amp;j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4" name="Прямоугольник 2"/>
          <p:cNvSpPr>
            <a:spLocks noChangeArrowheads="1"/>
          </p:cNvSpPr>
          <p:nvPr/>
        </p:nvSpPr>
        <p:spPr bwMode="auto">
          <a:xfrm>
            <a:off x="2286000" y="2551113"/>
            <a:ext cx="45720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571500" algn="ctr" eaLnBrk="0" hangingPunct="0"/>
            <a:r>
              <a:rPr lang="ru-RU" sz="2000" b="1" i="1">
                <a:solidFill>
                  <a:srgbClr val="171614"/>
                </a:solidFill>
                <a:latin typeface="Times New Roman" pitchFamily="18" charset="0"/>
                <a:cs typeface="Times New Roman" pitchFamily="18" charset="0"/>
              </a:rPr>
              <a:t>Уважаемые читатели!</a:t>
            </a:r>
            <a:endParaRPr lang="ru-RU" sz="2000" i="1">
              <a:latin typeface="Times New Roman" pitchFamily="18" charset="0"/>
              <a:cs typeface="Times New Roman" pitchFamily="18" charset="0"/>
            </a:endParaRPr>
          </a:p>
          <a:p>
            <a:pPr indent="571500" algn="ctr" eaLnBrk="0" hangingPunct="0"/>
            <a:r>
              <a:rPr lang="ru-RU" sz="2000" i="1">
                <a:solidFill>
                  <a:srgbClr val="171614"/>
                </a:solidFill>
                <a:latin typeface="Times New Roman" pitchFamily="18" charset="0"/>
                <a:cs typeface="Times New Roman" pitchFamily="18" charset="0"/>
              </a:rPr>
              <a:t>Если вас заинтересовала представленная литература, вы сможете ознакомиться с ней, обратившись в  читальный зал № 2,  в корпус  «Б» по адресу: ул. Комарова, 15 (2 этаж).</a:t>
            </a:r>
            <a:endParaRPr lang="ru-RU" sz="2000" i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labaz: &amp;mcy;&amp;ucy;&amp;zcy;&amp;ycy;&amp;kcy;&amp;acy; &amp;fcy;&amp;ocy;&amp;ncy; &amp;dcy;&amp;lcy;&amp;yacy; &amp;pcy;&amp;rcy;&amp;iecy;&amp;zcy;&amp;iecy;&amp;ncy;&amp;tcy;&amp;acy;&amp;tscy;&amp;icy;&amp;j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Picture 2" descr="&amp;Acy;&amp;rcy;&amp;khcy;&amp;icy;&amp;tcy;&amp;iecy;&amp;kcy;&amp;tcy;&amp;ucy;&amp;rcy;&amp;ncy;&amp;ocy;&amp;iecy; &amp;mcy;&amp;acy;&amp;tcy;&amp;iecy;&amp;rcy;&amp;icy;&amp;acy;&amp;lcy;&amp;ocy;&amp;vcy;&amp;iecy;&amp;dcy;&amp;iecy;&amp;ncy;&amp;icy;&amp;iecy;. &amp;Ucy;&amp;chcy;&amp;iecy;&amp;bcy;&amp;ncy;&amp;icy;&amp;kcy;. 2-&amp;iecy; &amp;icy;&amp;zcy;&amp;dcy;&amp;acy;&amp;ncy;&amp;icy;&amp;iecy;, &amp;scy;&amp;tcy;&amp;iecy;&amp;rcy;&amp;iecy;&amp;ocy;&amp;tcy;&amp;icy;&amp;pcy;&amp;ncy;&amp;ocy;&amp;iecy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533400"/>
            <a:ext cx="3724275" cy="561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4267200" y="990600"/>
            <a:ext cx="46482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 b="1">
                <a:latin typeface="Times New Roman" pitchFamily="18" charset="0"/>
                <a:cs typeface="Times New Roman" pitchFamily="18" charset="0"/>
              </a:rPr>
              <a:t>85.11я73</a:t>
            </a:r>
            <a:endParaRPr lang="ru-RU" sz="200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А 87</a:t>
            </a:r>
            <a:endParaRPr lang="ru-RU" sz="200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Архитектурное материаловедение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: учебник / под ред. Ю. М. Тихонова, Ю. П. Панибратова. - 2-е изд., стер. - М. : Академия, 2014. - 288 с. : цв. ил. - (Бакалавриат)</a:t>
            </a:r>
          </a:p>
          <a:p>
            <a:pPr eaLnBrk="0" hangingPunct="0"/>
            <a:r>
              <a:rPr lang="ru-RU" sz="2000">
                <a:latin typeface="Times New Roman" pitchFamily="18" charset="0"/>
                <a:cs typeface="Times New Roman" pitchFamily="18" charset="0"/>
              </a:rPr>
              <a:t> Экземпляры: всего:20 - аб.(18), Чз №2(2)</a:t>
            </a:r>
          </a:p>
          <a:p>
            <a:pPr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Аннотация: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Изложены основы технологий.</a:t>
            </a:r>
          </a:p>
          <a:p>
            <a:pPr eaLnBrk="0" hangingPunct="0"/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labaz: &amp;mcy;&amp;ucy;&amp;zcy;&amp;ycy;&amp;kcy;&amp;acy; &amp;fcy;&amp;ocy;&amp;ncy; &amp;dcy;&amp;lcy;&amp;yacy; &amp;pcy;&amp;rcy;&amp;iecy;&amp;zcy;&amp;iecy;&amp;ncy;&amp;tcy;&amp;acy;&amp;tscy;&amp;icy;&amp;j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6" name="Picture 2" descr="&amp;Ocy;&amp;bcy;&amp;lcy;&amp;ocy;&amp;zhcy;&amp;kcy;&amp;acy; &amp;kcy;&amp;ncy;&amp;icy;&amp;gcy;&amp;icy; &amp;Acy;&amp;rcy;&amp;khcy;&amp;icy;&amp;tcy;&amp;iecy;&amp;kcy;&amp;tcy;&amp;ucy;&amp;rcy;&amp;ncy;&amp;ycy;&amp;iecy; &amp;kcy;&amp;ocy;&amp;ncy;&amp;scy;&amp;tcy;&amp;rcy;&amp;ucy;&amp;kcy;&amp;tscy;&amp;icy;&amp;icy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457200"/>
            <a:ext cx="38862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4495800" y="457200"/>
            <a:ext cx="4419600" cy="437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 b="1">
                <a:latin typeface="Times New Roman" pitchFamily="18" charset="0"/>
                <a:cs typeface="Times New Roman" pitchFamily="18" charset="0"/>
              </a:rPr>
              <a:t>85.11</a:t>
            </a:r>
            <a:endParaRPr lang="ru-RU" sz="1000"/>
          </a:p>
          <a:p>
            <a:pPr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А 87</a:t>
            </a:r>
            <a:endParaRPr lang="ru-RU" sz="1000"/>
          </a:p>
          <a:p>
            <a:pPr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Архитектурные конструкции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: учебник / под ред. З. А. Казбек-Казиева. - М. : Архитектура - С, 2014. - 344 с. : ил.</a:t>
            </a:r>
            <a:endParaRPr lang="ru-RU" sz="1000"/>
          </a:p>
          <a:p>
            <a:pPr eaLnBrk="0" hangingPunct="0"/>
            <a:r>
              <a:rPr lang="ru-RU" sz="2000">
                <a:latin typeface="Times New Roman" pitchFamily="18" charset="0"/>
                <a:cs typeface="Times New Roman" pitchFamily="18" charset="0"/>
              </a:rPr>
              <a:t> Экземпляры: всего:20 - аб.(18), Чз №2(2)</a:t>
            </a:r>
            <a:endParaRPr lang="ru-RU" sz="1000"/>
          </a:p>
          <a:p>
            <a:pPr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Аннотация: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Изложены основы проектиро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ания несущих и ограждающих конструкций гражданских и промышленных зданий.</a:t>
            </a:r>
            <a:endParaRPr lang="ru-RU" sz="1000"/>
          </a:p>
          <a:p>
            <a:pPr eaLnBrk="0" hangingPunct="0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labaz: &amp;mcy;&amp;ucy;&amp;zcy;&amp;ycy;&amp;kcy;&amp;acy; &amp;fcy;&amp;ocy;&amp;ncy; &amp;dcy;&amp;lcy;&amp;yacy; &amp;pcy;&amp;rcy;&amp;iecy;&amp;zcy;&amp;iecy;&amp;ncy;&amp;tcy;&amp;acy;&amp;tscy;&amp;icy;&amp;j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Picture 2" descr="http://arch-grafika.ru/_nw/1/2778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04800"/>
            <a:ext cx="4016375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4724400" y="533400"/>
            <a:ext cx="4191000" cy="532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 b="1">
                <a:latin typeface="Times New Roman" pitchFamily="18" charset="0"/>
                <a:cs typeface="Times New Roman" pitchFamily="18" charset="0"/>
              </a:rPr>
              <a:t>85.11</a:t>
            </a:r>
            <a:endParaRPr lang="ru-RU" sz="1000"/>
          </a:p>
          <a:p>
            <a:pPr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А 87</a:t>
            </a:r>
            <a:endParaRPr lang="ru-RU" sz="1000"/>
          </a:p>
          <a:p>
            <a:pPr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Архитектурные конструкции. Книга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1. Архитектурные конструкции малоэтажных жилых зданий : учебное пособие / под ред. Ю. А. Дыховичный, З. А. Казбек-Казиев. - 2-е изд., перераб. и доп. - М. : Архитектура - С, 2012. - 248 с.</a:t>
            </a:r>
            <a:endParaRPr lang="ru-RU" sz="1000"/>
          </a:p>
          <a:p>
            <a:pPr eaLnBrk="0" hangingPunct="0"/>
            <a:r>
              <a:rPr lang="ru-RU" sz="2000">
                <a:latin typeface="Times New Roman" pitchFamily="18" charset="0"/>
                <a:cs typeface="Times New Roman" pitchFamily="18" charset="0"/>
              </a:rPr>
              <a:t> Экземпляры: всего:25 - аб.(23), Чз №2(2)</a:t>
            </a:r>
            <a:endParaRPr lang="ru-RU" sz="1000"/>
          </a:p>
          <a:p>
            <a:pPr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Аннотация: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Книга 1 "Архитектурные конструкции малоэтажных жилых зданий" является составной частью комплексного учебного пособия "Архитектурные конструкции".</a:t>
            </a:r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labaz: &amp;mcy;&amp;ucy;&amp;zcy;&amp;ycy;&amp;kcy;&amp;acy; &amp;fcy;&amp;ocy;&amp;ncy; &amp;dcy;&amp;lcy;&amp;yacy; &amp;pcy;&amp;rcy;&amp;iecy;&amp;zcy;&amp;iecy;&amp;ncy;&amp;tcy;&amp;acy;&amp;tscy;&amp;icy;&amp;j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4" name="Picture 4" descr="&amp;Acy;&amp;rcy;&amp;khcy;&amp;icy;&amp;tcy;&amp;iecy;&amp;kcy;&amp;tcy;&amp;ucy;&amp;rcy;&amp;ncy;&amp;ycy;&amp;iecy; &amp;kcy;&amp;ocy;&amp;ncy;&amp;scy;&amp;tcy;&amp;rcy;&amp;ucy;&amp;kcy;&amp;tscy;&amp;icy;&amp;icy;. &amp;Ucy;&amp;chcy;&amp;iecy;&amp;bcy;&amp;ncy;&amp;icy;&amp;kcy; &amp;dcy;&amp;lcy;&amp;yacy; &amp;vcy;&amp;ucy;&amp;zcy;&amp;ocy;&amp;vcy; &amp;pcy;&amp;ocy; &amp;scy;&amp;pcy;&amp;iecy;&amp;tscy;&amp;icy;&amp;acy;&amp;lcy;&amp;softcy;&amp;ncy;&amp;ocy;&amp;scy;&amp;tcy;&amp;icy; &quot;&amp;Acy;&amp;rcy;&amp;khcy;&amp;icy;&amp;tcy;&amp;iecy;&amp;kcy;&amp;tcy;&amp;ucy;&amp;rcy;&amp;acy;&quot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28600"/>
            <a:ext cx="39624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Rectangle 5"/>
          <p:cNvSpPr>
            <a:spLocks noChangeArrowheads="1"/>
          </p:cNvSpPr>
          <p:nvPr/>
        </p:nvSpPr>
        <p:spPr bwMode="auto">
          <a:xfrm>
            <a:off x="4572000" y="304800"/>
            <a:ext cx="44196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 b="1">
                <a:latin typeface="Times New Roman" pitchFamily="18" charset="0"/>
                <a:cs typeface="Times New Roman" pitchFamily="18" charset="0"/>
              </a:rPr>
              <a:t>85.11</a:t>
            </a:r>
            <a:endParaRPr lang="ru-RU" sz="1000"/>
          </a:p>
          <a:p>
            <a:pPr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Б 68</a:t>
            </a:r>
            <a:endParaRPr lang="ru-RU" sz="1000"/>
          </a:p>
          <a:p>
            <a:pPr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Благовещенский, Ф. А.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000"/>
          </a:p>
          <a:p>
            <a:pPr eaLnBrk="0" hangingPunct="0"/>
            <a:r>
              <a:rPr lang="ru-RU" sz="2000">
                <a:latin typeface="Times New Roman" pitchFamily="18" charset="0"/>
                <a:cs typeface="Times New Roman" pitchFamily="18" charset="0"/>
              </a:rPr>
              <a:t>Архитектурные конструкции : учебник / Ф. А. Благовещенский, Е. Ф. Букина. - Стереотипное издание. - М. : Архитектура - С, 2014. - 232 с. : ил.</a:t>
            </a:r>
            <a:endParaRPr lang="ru-RU" sz="1000"/>
          </a:p>
          <a:p>
            <a:pPr eaLnBrk="0" hangingPunct="0"/>
            <a:r>
              <a:rPr lang="ru-RU" sz="2000">
                <a:latin typeface="Times New Roman" pitchFamily="18" charset="0"/>
                <a:cs typeface="Times New Roman" pitchFamily="18" charset="0"/>
              </a:rPr>
              <a:t> Экземпляры: всего:20 - Чз №2(20)</a:t>
            </a:r>
            <a:endParaRPr lang="ru-RU" sz="2000" b="1">
              <a:cs typeface="Times New Roman" pitchFamily="18" charset="0"/>
            </a:endParaRPr>
          </a:p>
          <a:p>
            <a:pPr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Аннотация: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Рассмотрены конструктивные решения промышленных, гражданских, жилых и общественных зданий</a:t>
            </a:r>
            <a:r>
              <a:rPr lang="ru-RU" sz="2000">
                <a:cs typeface="Times New Roman" pitchFamily="18" charset="0"/>
              </a:rPr>
              <a:t>.</a:t>
            </a:r>
            <a:r>
              <a:rPr lang="ru-RU" sz="1000"/>
              <a:t> </a:t>
            </a:r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labaz: &amp;mcy;&amp;ucy;&amp;zcy;&amp;ycy;&amp;kcy;&amp;acy; &amp;fcy;&amp;ocy;&amp;ncy; &amp;dcy;&amp;lcy;&amp;yacy; &amp;pcy;&amp;rcy;&amp;iecy;&amp;zcy;&amp;iecy;&amp;ncy;&amp;tcy;&amp;acy;&amp;tscy;&amp;icy;&amp;j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8" name="Picture 2" descr="&amp;Kcy;&amp;ncy;&amp;icy;&amp;gcy;&amp;acy; «&amp;Dcy;&amp;iecy;&amp;scy;&amp;yacy;&amp;tcy;&amp;softcy; &amp;kcy;&amp;ncy;&amp;icy;&amp;gcy; &amp;ocy;&amp;bcy; &amp;acy;&amp;rcy;&amp;khcy;&amp;icy;&amp;tcy;&amp;iecy;&amp;kcy;&amp;tcy;&amp;ucy;&amp;rcy;&amp;iecy;. &amp;vcy;&amp;icy;&amp;tcy;&amp;rcy;&amp;ucy;&amp;vcy;&amp;icy;&amp;jcy;»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28600"/>
            <a:ext cx="3624263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962400" y="0"/>
            <a:ext cx="5181600" cy="409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 b="1">
                <a:latin typeface="Times New Roman" pitchFamily="18" charset="0"/>
                <a:cs typeface="Times New Roman" pitchFamily="18" charset="0"/>
              </a:rPr>
              <a:t>85.1</a:t>
            </a:r>
            <a:endParaRPr lang="ru-RU" sz="1000"/>
          </a:p>
          <a:p>
            <a:pPr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В 54</a:t>
            </a:r>
            <a:endParaRPr lang="ru-RU" sz="1000"/>
          </a:p>
          <a:p>
            <a:pPr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Витрувий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000"/>
          </a:p>
          <a:p>
            <a:pPr eaLnBrk="0" hangingPunct="0"/>
            <a:r>
              <a:rPr lang="ru-RU" sz="2000">
                <a:latin typeface="Times New Roman" pitchFamily="18" charset="0"/>
                <a:cs typeface="Times New Roman" pitchFamily="18" charset="0"/>
              </a:rPr>
              <a:t>Десять книг об архитектуре : переводное издание / под общ. ред. А. Г. Габричевского ; пер. Ф. А. Петровского. - М. : Архитектура - С, 2014. - 328 с. : ил.</a:t>
            </a:r>
            <a:endParaRPr lang="ru-RU" sz="1000"/>
          </a:p>
          <a:p>
            <a:pPr eaLnBrk="0" hangingPunct="0"/>
            <a:r>
              <a:rPr lang="ru-RU" sz="2000">
                <a:latin typeface="Times New Roman" pitchFamily="18" charset="0"/>
                <a:cs typeface="Times New Roman" pitchFamily="18" charset="0"/>
              </a:rPr>
              <a:t> Экземпляры: всего:10 - Чз №2(10)</a:t>
            </a:r>
            <a:endParaRPr lang="ru-RU" sz="2000" b="1">
              <a:cs typeface="Times New Roman" pitchFamily="18" charset="0"/>
            </a:endParaRPr>
          </a:p>
          <a:p>
            <a:pPr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Аннотация: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Трактат Витрувия представляет собой энциклопедию технических наук, это не просто сборник рецептов и не только практическое руководство, но и определенная система теоретических научных знаний. 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 descr="labaz: &amp;mcy;&amp;ucy;&amp;zcy;&amp;ycy;&amp;kcy;&amp;acy; &amp;fcy;&amp;ocy;&amp;ncy; &amp;dcy;&amp;lcy;&amp;yacy; &amp;pcy;&amp;rcy;&amp;iecy;&amp;zcy;&amp;iecy;&amp;ncy;&amp;tcy;&amp;acy;&amp;tscy;&amp;icy;&amp;j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2" name="Picture 2" descr="pi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533400"/>
            <a:ext cx="36576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4419600" y="0"/>
            <a:ext cx="4724400" cy="406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 b="1">
                <a:latin typeface="Times New Roman" pitchFamily="18" charset="0"/>
                <a:cs typeface="Times New Roman" pitchFamily="18" charset="0"/>
              </a:rPr>
              <a:t>85.11</a:t>
            </a:r>
            <a:endParaRPr lang="ru-RU" sz="1000"/>
          </a:p>
          <a:p>
            <a:pPr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Г 90</a:t>
            </a:r>
            <a:endParaRPr lang="ru-RU" sz="1000"/>
          </a:p>
          <a:p>
            <a:pPr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Грубе, Герт- Райнер.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000"/>
          </a:p>
          <a:p>
            <a:pPr eaLnBrk="0" hangingPunct="0"/>
            <a:r>
              <a:rPr lang="ru-RU" sz="2000">
                <a:latin typeface="Times New Roman" pitchFamily="18" charset="0"/>
                <a:cs typeface="Times New Roman" pitchFamily="18" charset="0"/>
              </a:rPr>
              <a:t>Путеводитель по архитектурным формам : справочник; пер. с нем. / Г.- Р. Грубе, А. Кучмар. - М. : Архитектура - С, 2014. - 216 с. : ил.</a:t>
            </a:r>
            <a:endParaRPr lang="ru-RU" sz="1000"/>
          </a:p>
          <a:p>
            <a:pPr eaLnBrk="0" hangingPunct="0"/>
            <a:r>
              <a:rPr lang="ru-RU" sz="2000">
                <a:latin typeface="Times New Roman" pitchFamily="18" charset="0"/>
                <a:cs typeface="Times New Roman" pitchFamily="18" charset="0"/>
              </a:rPr>
              <a:t> Экземпляры: всего:10 - Чз №2(10)</a:t>
            </a:r>
            <a:endParaRPr lang="ru-RU" sz="1000"/>
          </a:p>
          <a:p>
            <a:pPr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Аннотация: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Кратко рассмотрены основные этапы исторического развития архитектуры, общие для европейских стран.</a:t>
            </a:r>
            <a:endParaRPr lang="ru-RU" sz="1000"/>
          </a:p>
          <a:p>
            <a:pPr eaLnBrk="0" hangingPunct="0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 descr="labaz: &amp;mcy;&amp;ucy;&amp;zcy;&amp;ycy;&amp;kcy;&amp;acy; &amp;fcy;&amp;ocy;&amp;ncy; &amp;dcy;&amp;lcy;&amp;yacy; &amp;pcy;&amp;rcy;&amp;iecy;&amp;zcy;&amp;iecy;&amp;ncy;&amp;tcy;&amp;acy;&amp;tscy;&amp;icy;&amp;j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6" name="Picture 2" descr="http://www.ozon.ru/multimedia/books_covers/100600063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90500"/>
            <a:ext cx="39624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4572000" y="228600"/>
            <a:ext cx="45720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 b="1">
                <a:latin typeface="Times New Roman" pitchFamily="18" charset="0"/>
                <a:cs typeface="Times New Roman" pitchFamily="18" charset="0"/>
              </a:rPr>
              <a:t>85.11</a:t>
            </a:r>
            <a:endParaRPr lang="ru-RU" sz="1000"/>
          </a:p>
          <a:p>
            <a:pPr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К 89</a:t>
            </a:r>
            <a:endParaRPr lang="ru-RU" sz="1000"/>
          </a:p>
          <a:p>
            <a:pPr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Кузнецов, А. В.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000"/>
          </a:p>
          <a:p>
            <a:pPr eaLnBrk="0" hangingPunct="0"/>
            <a:r>
              <a:rPr lang="ru-RU" sz="2000">
                <a:latin typeface="Times New Roman" pitchFamily="18" charset="0"/>
                <a:cs typeface="Times New Roman" pitchFamily="18" charset="0"/>
              </a:rPr>
              <a:t>Тектоника и конструкция центрических зданий / А. В. Кузнецов. - Издание репринтное. - М. : Архитектура - С, 2013. - 276 с. : ил.</a:t>
            </a:r>
            <a:endParaRPr lang="ru-RU" sz="1000"/>
          </a:p>
          <a:p>
            <a:pPr eaLnBrk="0" hangingPunct="0"/>
            <a:r>
              <a:rPr lang="ru-RU" sz="2000">
                <a:latin typeface="Times New Roman" pitchFamily="18" charset="0"/>
                <a:cs typeface="Times New Roman" pitchFamily="18" charset="0"/>
              </a:rPr>
              <a:t> Экземпляры: всего:10 - Чз №2(10)</a:t>
            </a:r>
            <a:endParaRPr lang="ru-RU" sz="1000"/>
          </a:p>
          <a:p>
            <a:pPr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Аннотация: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Настоящая работа представляет собой критический анализ тектоники и конструкции центрических зданий прошлого.</a:t>
            </a:r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1198</Words>
  <PresentationFormat>Экран (4:3)</PresentationFormat>
  <Paragraphs>149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0" baseType="lpstr">
      <vt:lpstr>Calibri</vt:lpstr>
      <vt:lpstr>Arial</vt:lpstr>
      <vt:lpstr>Times New Roman</vt:lpstr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catalog</cp:lastModifiedBy>
  <cp:revision>42</cp:revision>
  <dcterms:modified xsi:type="dcterms:W3CDTF">2015-02-27T02:19:31Z</dcterms:modified>
</cp:coreProperties>
</file>